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5" r:id="rId6"/>
    <p:sldId id="266" r:id="rId7"/>
    <p:sldId id="259" r:id="rId8"/>
    <p:sldId id="260" r:id="rId9"/>
    <p:sldId id="261" r:id="rId10"/>
    <p:sldId id="262" r:id="rId11"/>
    <p:sldId id="263"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111" d="100"/>
          <a:sy n="111" d="100"/>
        </p:scale>
        <p:origin x="66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F6541-F9D7-49F2-96EB-EC340D45F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DFB844-F407-48E6-8399-EB168A9776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59E3C1-087E-4CB6-9FBA-4AD7C02C0E9A}"/>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E45472C5-A598-4361-9EA0-EEBD50A65A9E}"/>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8570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703F-0B20-4046-8784-3A6C9A9A72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36E2AF-2348-4BBA-B247-4F7814DEA89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EFD3D-0424-4AE3-929A-93BB09DB02D9}"/>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43640EC8-0192-46BA-B240-97A7E2FA7608}"/>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6720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ECB8FA-D31C-4CCD-999B-D35D07AFF9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BB07CA-E806-40D2-BC25-9A458189C14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F44F25-4EC4-49A7-835D-46725D1A8A0D}"/>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657085D3-9206-41A8-9457-75D9B0B46C3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34562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73BDE-FF8E-480A-9B76-1FF55017BD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26C7F9-71BF-4CBB-BD37-B8A36C0D1DD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E4ABA9-E11C-4C53-BF2A-AF49AAF7067A}"/>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95E9B449-B8EB-490F-A121-F4245638A502}"/>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906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34EE-E201-4D77-BA36-BA0BDAA2F40D}"/>
              </a:ext>
            </a:extLst>
          </p:cNvPr>
          <p:cNvSpPr>
            <a:spLocks noGrp="1"/>
          </p:cNvSpPr>
          <p:nvPr>
            <p:ph type="title"/>
          </p:nvPr>
        </p:nvSpPr>
        <p:spPr>
          <a:xfrm>
            <a:off x="831850" y="7953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1946DC-7B02-4DD2-A7A1-9E5F1E83C10F}"/>
              </a:ext>
            </a:extLst>
          </p:cNvPr>
          <p:cNvSpPr>
            <a:spLocks noGrp="1"/>
          </p:cNvSpPr>
          <p:nvPr>
            <p:ph type="body" idx="1"/>
          </p:nvPr>
        </p:nvSpPr>
        <p:spPr>
          <a:xfrm>
            <a:off x="831850" y="36750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886A895-4C95-4188-94BC-C7CFC685783F}"/>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505CA7F5-D860-447B-A7BF-DAD21F6847DE}"/>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87203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668FA-7A93-48D0-B094-928A5D4FBC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09E66C-B09B-44AA-AB5D-E1D1CC55611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5AF4C2-38F3-4268-879E-A0ECD568512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95CB94-CD37-4FC8-93C9-A511EE0223DC}"/>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6" name="Footer Placeholder 5">
            <a:extLst>
              <a:ext uri="{FF2B5EF4-FFF2-40B4-BE49-F238E27FC236}">
                <a16:creationId xmlns:a16="http://schemas.microsoft.com/office/drawing/2014/main" id="{B55FE718-0675-4D1E-AE30-DA552F4121C5}"/>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815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EB50-1727-4284-A608-129F432618EE}"/>
              </a:ext>
            </a:extLst>
          </p:cNvPr>
          <p:cNvSpPr>
            <a:spLocks noGrp="1"/>
          </p:cNvSpPr>
          <p:nvPr>
            <p:ph type="title"/>
          </p:nvPr>
        </p:nvSpPr>
        <p:spPr>
          <a:xfrm>
            <a:off x="839788" y="252391"/>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9C14C8-C2CC-4B42-88D1-55A3740595D4}"/>
              </a:ext>
            </a:extLst>
          </p:cNvPr>
          <p:cNvSpPr>
            <a:spLocks noGrp="1"/>
          </p:cNvSpPr>
          <p:nvPr>
            <p:ph type="body" idx="1"/>
          </p:nvPr>
        </p:nvSpPr>
        <p:spPr>
          <a:xfrm>
            <a:off x="839788" y="156842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D903DCA-9E2C-429F-99DC-2EC788136F1C}"/>
              </a:ext>
            </a:extLst>
          </p:cNvPr>
          <p:cNvSpPr>
            <a:spLocks noGrp="1"/>
          </p:cNvSpPr>
          <p:nvPr>
            <p:ph sz="half" idx="2"/>
          </p:nvPr>
        </p:nvSpPr>
        <p:spPr>
          <a:xfrm>
            <a:off x="839788" y="2392341"/>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FB95C5-A98C-4F4A-AE77-C3E5950F7876}"/>
              </a:ext>
            </a:extLst>
          </p:cNvPr>
          <p:cNvSpPr>
            <a:spLocks noGrp="1"/>
          </p:cNvSpPr>
          <p:nvPr>
            <p:ph type="body" sz="quarter" idx="3"/>
          </p:nvPr>
        </p:nvSpPr>
        <p:spPr>
          <a:xfrm>
            <a:off x="6172200" y="156842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6D10ABD-EB45-4A52-A9F0-75956EC8EBC6}"/>
              </a:ext>
            </a:extLst>
          </p:cNvPr>
          <p:cNvSpPr>
            <a:spLocks noGrp="1"/>
          </p:cNvSpPr>
          <p:nvPr>
            <p:ph sz="quarter" idx="4"/>
          </p:nvPr>
        </p:nvSpPr>
        <p:spPr>
          <a:xfrm>
            <a:off x="6172200" y="2392341"/>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F233B3-BD85-498C-9459-56D0A9C5420D}"/>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8" name="Footer Placeholder 7">
            <a:extLst>
              <a:ext uri="{FF2B5EF4-FFF2-40B4-BE49-F238E27FC236}">
                <a16:creationId xmlns:a16="http://schemas.microsoft.com/office/drawing/2014/main" id="{5C868922-2AD8-445C-A3D8-91AE1BA0121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5079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379D-D2A8-4329-B04B-15381BEB18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1CF51-E9CE-4997-B6F2-72399D4AE15D}"/>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4" name="Footer Placeholder 3">
            <a:extLst>
              <a:ext uri="{FF2B5EF4-FFF2-40B4-BE49-F238E27FC236}">
                <a16:creationId xmlns:a16="http://schemas.microsoft.com/office/drawing/2014/main" id="{1457F990-7B65-483D-A632-2A563411730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83091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630379-E25B-4816-BB32-C4039D1BBB18}"/>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3" name="Footer Placeholder 2">
            <a:extLst>
              <a:ext uri="{FF2B5EF4-FFF2-40B4-BE49-F238E27FC236}">
                <a16:creationId xmlns:a16="http://schemas.microsoft.com/office/drawing/2014/main" id="{D180B618-0AD0-46CC-9114-F12F46C7816A}"/>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35878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2E988-C4B1-4D31-B306-2349E610C933}"/>
              </a:ext>
            </a:extLst>
          </p:cNvPr>
          <p:cNvSpPr>
            <a:spLocks noGrp="1"/>
          </p:cNvSpPr>
          <p:nvPr>
            <p:ph type="title"/>
          </p:nvPr>
        </p:nvSpPr>
        <p:spPr>
          <a:xfrm>
            <a:off x="838200" y="294362"/>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AB36D1-F0A1-4028-BEAE-1AD43C52E6F3}"/>
              </a:ext>
            </a:extLst>
          </p:cNvPr>
          <p:cNvSpPr>
            <a:spLocks noGrp="1"/>
          </p:cNvSpPr>
          <p:nvPr>
            <p:ph idx="1"/>
          </p:nvPr>
        </p:nvSpPr>
        <p:spPr>
          <a:xfrm>
            <a:off x="5181600" y="82458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C16E3A-88DB-471F-BFD1-948A076B24FB}"/>
              </a:ext>
            </a:extLst>
          </p:cNvPr>
          <p:cNvSpPr>
            <a:spLocks noGrp="1"/>
          </p:cNvSpPr>
          <p:nvPr>
            <p:ph type="body" sz="half" idx="2"/>
          </p:nvPr>
        </p:nvSpPr>
        <p:spPr>
          <a:xfrm>
            <a:off x="838200" y="189456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95BAF7-30CE-464F-B977-745E8EA256CD}"/>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6" name="Footer Placeholder 5">
            <a:extLst>
              <a:ext uri="{FF2B5EF4-FFF2-40B4-BE49-F238E27FC236}">
                <a16:creationId xmlns:a16="http://schemas.microsoft.com/office/drawing/2014/main" id="{9E4AD77A-F80C-4398-947B-68648D039F53}"/>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40969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C973A-5112-4A28-95A6-120B12DC1AF5}"/>
              </a:ext>
            </a:extLst>
          </p:cNvPr>
          <p:cNvSpPr>
            <a:spLocks noGrp="1"/>
          </p:cNvSpPr>
          <p:nvPr>
            <p:ph type="title"/>
          </p:nvPr>
        </p:nvSpPr>
        <p:spPr>
          <a:xfrm>
            <a:off x="839788" y="319414"/>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55ABEF4-8E94-4639-9BC1-C98516863738}"/>
              </a:ext>
            </a:extLst>
          </p:cNvPr>
          <p:cNvSpPr>
            <a:spLocks noGrp="1"/>
          </p:cNvSpPr>
          <p:nvPr>
            <p:ph type="pic" idx="1"/>
          </p:nvPr>
        </p:nvSpPr>
        <p:spPr>
          <a:xfrm>
            <a:off x="5183188" y="84963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E7ED31-6AEF-4C16-B324-95A8E4D1B272}"/>
              </a:ext>
            </a:extLst>
          </p:cNvPr>
          <p:cNvSpPr>
            <a:spLocks noGrp="1"/>
          </p:cNvSpPr>
          <p:nvPr>
            <p:ph type="body" sz="half" idx="2"/>
          </p:nvPr>
        </p:nvSpPr>
        <p:spPr>
          <a:xfrm>
            <a:off x="839788" y="191961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B9BEBE-1729-4017-AB07-24E8C82246EC}"/>
              </a:ext>
            </a:extLst>
          </p:cNvPr>
          <p:cNvSpPr>
            <a:spLocks noGrp="1"/>
          </p:cNvSpPr>
          <p:nvPr>
            <p:ph type="dt" sz="half" idx="10"/>
          </p:nvPr>
        </p:nvSpPr>
        <p:spPr/>
        <p:txBody>
          <a:bodyPr/>
          <a:lstStyle/>
          <a:p>
            <a:fld id="{0CDE4489-F5FF-47A3-B5F3-81EA18730650}" type="datetimeFigureOut">
              <a:rPr lang="en-US" smtClean="0"/>
              <a:t>3/3/24</a:t>
            </a:fld>
            <a:endParaRPr lang="en-US"/>
          </a:p>
        </p:txBody>
      </p:sp>
      <p:sp>
        <p:nvSpPr>
          <p:cNvPr id="6" name="Footer Placeholder 5">
            <a:extLst>
              <a:ext uri="{FF2B5EF4-FFF2-40B4-BE49-F238E27FC236}">
                <a16:creationId xmlns:a16="http://schemas.microsoft.com/office/drawing/2014/main" id="{13C4D9A5-04F5-422B-BF1E-651DC5A489AD}"/>
              </a:ext>
            </a:extLst>
          </p:cNvPr>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96112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D09285-8B2D-45D7-A34D-76E236FF6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33F78E-F660-43FE-8F6C-CDBDA2FB1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2375DB-3770-41C3-AFA6-044FAC42CB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E4489-F5FF-47A3-B5F3-81EA18730650}" type="datetimeFigureOut">
              <a:rPr lang="en-US" smtClean="0"/>
              <a:t>3/3/24</a:t>
            </a:fld>
            <a:endParaRPr lang="en-US"/>
          </a:p>
        </p:txBody>
      </p:sp>
      <p:sp>
        <p:nvSpPr>
          <p:cNvPr id="5" name="Footer Placeholder 4">
            <a:extLst>
              <a:ext uri="{FF2B5EF4-FFF2-40B4-BE49-F238E27FC236}">
                <a16:creationId xmlns:a16="http://schemas.microsoft.com/office/drawing/2014/main" id="{9F64185D-A8D2-4756-B33E-65BE486AA8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70EE42-E3E7-4633-A058-E400C79702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5DCC8-E4CB-48D4-84FA-8A05D38316D9}" type="slidenum">
              <a:rPr lang="en-US" smtClean="0"/>
              <a:t>‹#›</a:t>
            </a:fld>
            <a:endParaRPr lang="en-US"/>
          </a:p>
        </p:txBody>
      </p:sp>
    </p:spTree>
    <p:extLst>
      <p:ext uri="{BB962C8B-B14F-4D97-AF65-F5344CB8AC3E}">
        <p14:creationId xmlns:p14="http://schemas.microsoft.com/office/powerpoint/2010/main" val="4009656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uny.edu/about/chancellor/strategic-roadmap/goal-4/#i2" TargetMode="External"/><Relationship Id="rId2" Type="http://schemas.openxmlformats.org/officeDocument/2006/relationships/hyperlink" Target="https://www.cuny.edu/about/chancellor/strategic-roadmap/goal-4/#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4/#i3"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cuny.edu/about/chancellor/strategic-roadmap/goal-1/#i2" TargetMode="External"/><Relationship Id="rId2" Type="http://schemas.openxmlformats.org/officeDocument/2006/relationships/hyperlink" Target="https://www.cuny.edu/about/chancellor/strategic-roadmap/goal-1/#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1/#i4" TargetMode="External"/><Relationship Id="rId4" Type="http://schemas.openxmlformats.org/officeDocument/2006/relationships/hyperlink" Target="https://www.cuny.edu/about/chancellor/strategic-roadmap/goal-1/#i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cuny.edu/about/chancellor/strategic-roadmap/goal-2/#i2" TargetMode="External"/><Relationship Id="rId2" Type="http://schemas.openxmlformats.org/officeDocument/2006/relationships/hyperlink" Target="https://www.cuny.edu/about/chancellor/strategic-roadmap/goal-2/#i1" TargetMode="External"/><Relationship Id="rId1" Type="http://schemas.openxmlformats.org/officeDocument/2006/relationships/slideLayout" Target="../slideLayouts/slideLayout2.xml"/><Relationship Id="rId5" Type="http://schemas.openxmlformats.org/officeDocument/2006/relationships/hyperlink" Target="https://www.cuny.edu/about/chancellor/strategic-roadmap/goal-2/#i4" TargetMode="External"/><Relationship Id="rId4" Type="http://schemas.openxmlformats.org/officeDocument/2006/relationships/hyperlink" Target="https://www.cuny.edu/about/chancellor/strategic-roadmap/goal-2/#i3"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cuny.edu/about/chancellor/strategic-roadmap/goal-3/#i2" TargetMode="External"/><Relationship Id="rId2" Type="http://schemas.openxmlformats.org/officeDocument/2006/relationships/hyperlink" Target="https://www.cuny.edu/about/chancellor/strategic-roadmap/goal-3/#i1" TargetMode="External"/><Relationship Id="rId1" Type="http://schemas.openxmlformats.org/officeDocument/2006/relationships/slideLayout" Target="../slideLayouts/slideLayout2.xml"/><Relationship Id="rId4" Type="http://schemas.openxmlformats.org/officeDocument/2006/relationships/hyperlink" Target="https://www.cuny.edu/about/chancellor/strategic-roadmap/goal-3/#i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579E-65FD-4FC4-8372-B4D25B134DC8}"/>
              </a:ext>
            </a:extLst>
          </p:cNvPr>
          <p:cNvSpPr>
            <a:spLocks noGrp="1"/>
          </p:cNvSpPr>
          <p:nvPr>
            <p:ph type="ctrTitle"/>
          </p:nvPr>
        </p:nvSpPr>
        <p:spPr/>
        <p:txBody>
          <a:bodyPr>
            <a:normAutofit fontScale="90000"/>
          </a:bodyPr>
          <a:lstStyle/>
          <a:p>
            <a:pPr marL="0" marR="0" algn="ctr">
              <a:spcBef>
                <a:spcPts val="0"/>
              </a:spcBef>
              <a:spcAft>
                <a:spcPts val="0"/>
              </a:spcAft>
            </a:pPr>
            <a:r>
              <a:rPr lang="en-US" sz="6700" b="1" dirty="0"/>
              <a:t>Welcome to the </a:t>
            </a:r>
            <a:r>
              <a:rPr lang="en-US" sz="6700" b="1" kern="100" dirty="0">
                <a:effectLst/>
                <a:ea typeface="Calibri" panose="020F0502020204030204" pitchFamily="34" charset="0"/>
                <a:cs typeface="Times New Roman" panose="02020603050405020304" pitchFamily="18" charset="0"/>
              </a:rPr>
              <a:t>Strategic Planning Town Hall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A7A12A1C-67D9-4F6B-B14F-A4656F66CDFF}"/>
              </a:ext>
            </a:extLst>
          </p:cNvPr>
          <p:cNvSpPr>
            <a:spLocks noGrp="1"/>
          </p:cNvSpPr>
          <p:nvPr>
            <p:ph type="subTitle" idx="1"/>
          </p:nvPr>
        </p:nvSpPr>
        <p:spPr/>
        <p:txBody>
          <a:bodyPr>
            <a:normAutofit/>
          </a:bodyPr>
          <a:lstStyle/>
          <a:p>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Tuesday, March 5, 2:00 – 4:00</a:t>
            </a:r>
            <a:br>
              <a:rPr lang="en-US" sz="3600" kern="100" dirty="0">
                <a:effectLst/>
                <a:latin typeface="Calibri" panose="020F0502020204030204" pitchFamily="34" charset="0"/>
                <a:ea typeface="Calibri" panose="020F0502020204030204" pitchFamily="34" charset="0"/>
                <a:cs typeface="Times New Roman" panose="02020603050405020304" pitchFamily="18" charset="0"/>
              </a:rPr>
            </a:br>
            <a:r>
              <a:rPr lang="en-US" sz="3600" b="1" kern="100" dirty="0">
                <a:effectLst/>
                <a:latin typeface="Calibri" panose="020F0502020204030204" pitchFamily="34" charset="0"/>
                <a:ea typeface="Calibri" panose="020F0502020204030204" pitchFamily="34" charset="0"/>
                <a:cs typeface="Times New Roman" panose="02020603050405020304" pitchFamily="18" charset="0"/>
              </a:rPr>
              <a:t> Academic Building Lobby and Theatre</a:t>
            </a:r>
            <a:endParaRPr lang="en-US" sz="3600" dirty="0"/>
          </a:p>
        </p:txBody>
      </p:sp>
    </p:spTree>
    <p:extLst>
      <p:ext uri="{BB962C8B-B14F-4D97-AF65-F5344CB8AC3E}">
        <p14:creationId xmlns:p14="http://schemas.microsoft.com/office/powerpoint/2010/main" val="1042884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730EF-2637-3B93-7DD3-CB3C910BE025}"/>
              </a:ext>
            </a:extLst>
          </p:cNvPr>
          <p:cNvSpPr>
            <a:spLocks noGrp="1"/>
          </p:cNvSpPr>
          <p:nvPr>
            <p:ph type="title"/>
          </p:nvPr>
        </p:nvSpPr>
        <p:spPr/>
        <p:txBody>
          <a:bodyPr/>
          <a:lstStyle/>
          <a:p>
            <a:r>
              <a:rPr lang="en-US" b="1" dirty="0"/>
              <a:t>Goal 4: </a:t>
            </a:r>
            <a:r>
              <a:rPr lang="en-US" b="1" i="0" dirty="0">
                <a:solidFill>
                  <a:srgbClr val="000000"/>
                </a:solidFill>
                <a:effectLst/>
              </a:rPr>
              <a:t>Modernize the CUNY System</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2EC02E98-0282-A48B-9E0D-F9770DB86300}"/>
              </a:ext>
            </a:extLst>
          </p:cNvPr>
          <p:cNvSpPr>
            <a:spLocks noGrp="1"/>
          </p:cNvSpPr>
          <p:nvPr>
            <p:ph idx="1"/>
          </p:nvPr>
        </p:nvSpPr>
        <p:spPr/>
        <p:txBody>
          <a:bodyPr>
            <a:normAutofit fontScale="92500"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an automated, data-informed system that facilitates effective decision making, the optimal use of resources, and compliance with federal, state and local laws.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Explore new budget and operating models, optimizing flexibility and new sources of revenue.</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Provide students, faculty, and staff with state-of-the-art environmentally sustainable and accessible facilities to support innovation and learning.</a:t>
            </a:r>
          </a:p>
          <a:p>
            <a:endParaRPr lang="en-US" dirty="0"/>
          </a:p>
        </p:txBody>
      </p:sp>
    </p:spTree>
    <p:extLst>
      <p:ext uri="{BB962C8B-B14F-4D97-AF65-F5344CB8AC3E}">
        <p14:creationId xmlns:p14="http://schemas.microsoft.com/office/powerpoint/2010/main" val="2470290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F31A8-9349-15B4-DC78-56B692548449}"/>
              </a:ext>
            </a:extLst>
          </p:cNvPr>
          <p:cNvSpPr>
            <a:spLocks noGrp="1"/>
          </p:cNvSpPr>
          <p:nvPr>
            <p:ph type="ctrTitle"/>
          </p:nvPr>
        </p:nvSpPr>
        <p:spPr/>
        <p:txBody>
          <a:bodyPr/>
          <a:lstStyle/>
          <a:p>
            <a:r>
              <a:rPr lang="en-US" dirty="0"/>
              <a:t>President Russell K. </a:t>
            </a:r>
            <a:r>
              <a:rPr lang="en-US" dirty="0" err="1"/>
              <a:t>Hotzler</a:t>
            </a:r>
            <a:endParaRPr lang="en-US" dirty="0"/>
          </a:p>
        </p:txBody>
      </p:sp>
      <p:sp>
        <p:nvSpPr>
          <p:cNvPr id="5" name="Subtitle 4">
            <a:extLst>
              <a:ext uri="{FF2B5EF4-FFF2-40B4-BE49-F238E27FC236}">
                <a16:creationId xmlns:a16="http://schemas.microsoft.com/office/drawing/2014/main" id="{2F5ACE4D-EF2B-2B3D-0957-69BFF07C546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45719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9167694-96E4-46AD-C306-98B5BDF84388}"/>
              </a:ext>
            </a:extLst>
          </p:cNvPr>
          <p:cNvSpPr>
            <a:spLocks noGrp="1"/>
          </p:cNvSpPr>
          <p:nvPr>
            <p:ph type="ctrTitle"/>
          </p:nvPr>
        </p:nvSpPr>
        <p:spPr/>
        <p:txBody>
          <a:bodyPr/>
          <a:lstStyle/>
          <a:p>
            <a:r>
              <a:rPr lang="en-US" dirty="0"/>
              <a:t>Vice-President Marling Sone</a:t>
            </a:r>
          </a:p>
        </p:txBody>
      </p:sp>
      <p:sp>
        <p:nvSpPr>
          <p:cNvPr id="8" name="Subtitle 7">
            <a:extLst>
              <a:ext uri="{FF2B5EF4-FFF2-40B4-BE49-F238E27FC236}">
                <a16:creationId xmlns:a16="http://schemas.microsoft.com/office/drawing/2014/main" id="{5C8D0BF3-1E14-1103-71EE-9B7099D61EC2}"/>
              </a:ext>
            </a:extLst>
          </p:cNvPr>
          <p:cNvSpPr>
            <a:spLocks noGrp="1"/>
          </p:cNvSpPr>
          <p:nvPr>
            <p:ph type="subTitle" idx="1"/>
          </p:nvPr>
        </p:nvSpPr>
        <p:spPr/>
        <p:txBody>
          <a:bodyPr>
            <a:normAutofit/>
          </a:bodyPr>
          <a:lstStyle/>
          <a:p>
            <a:r>
              <a:rPr lang="en-US" sz="3600" dirty="0"/>
              <a:t>Enrollment Management and Student Affairs</a:t>
            </a:r>
          </a:p>
        </p:txBody>
      </p:sp>
    </p:spTree>
    <p:extLst>
      <p:ext uri="{BB962C8B-B14F-4D97-AF65-F5344CB8AC3E}">
        <p14:creationId xmlns:p14="http://schemas.microsoft.com/office/powerpoint/2010/main" val="2683071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7C9223-BD89-4D35-EC03-428D6B9F8B38}"/>
              </a:ext>
            </a:extLst>
          </p:cNvPr>
          <p:cNvSpPr>
            <a:spLocks noGrp="1"/>
          </p:cNvSpPr>
          <p:nvPr>
            <p:ph type="ctrTitle"/>
          </p:nvPr>
        </p:nvSpPr>
        <p:spPr/>
        <p:txBody>
          <a:bodyPr/>
          <a:lstStyle/>
          <a:p>
            <a:r>
              <a:rPr lang="en-US" dirty="0"/>
              <a:t>Vice-President Miguel </a:t>
            </a:r>
            <a:r>
              <a:rPr lang="en-US" dirty="0" err="1"/>
              <a:t>Cairol</a:t>
            </a:r>
            <a:endParaRPr lang="en-US" dirty="0"/>
          </a:p>
        </p:txBody>
      </p:sp>
      <p:sp>
        <p:nvSpPr>
          <p:cNvPr id="5" name="Subtitle 4">
            <a:extLst>
              <a:ext uri="{FF2B5EF4-FFF2-40B4-BE49-F238E27FC236}">
                <a16:creationId xmlns:a16="http://schemas.microsoft.com/office/drawing/2014/main" id="{2BF5328C-7B7A-3007-9FE9-06FE1D8368B3}"/>
              </a:ext>
            </a:extLst>
          </p:cNvPr>
          <p:cNvSpPr>
            <a:spLocks noGrp="1"/>
          </p:cNvSpPr>
          <p:nvPr>
            <p:ph type="subTitle" idx="1"/>
          </p:nvPr>
        </p:nvSpPr>
        <p:spPr/>
        <p:txBody>
          <a:bodyPr>
            <a:normAutofit/>
          </a:bodyPr>
          <a:lstStyle/>
          <a:p>
            <a:r>
              <a:rPr lang="en-US" sz="3600" dirty="0"/>
              <a:t>Administration and Finance</a:t>
            </a:r>
          </a:p>
        </p:txBody>
      </p:sp>
    </p:spTree>
    <p:extLst>
      <p:ext uri="{BB962C8B-B14F-4D97-AF65-F5344CB8AC3E}">
        <p14:creationId xmlns:p14="http://schemas.microsoft.com/office/powerpoint/2010/main" val="3832273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CBAC9-8C9F-1D89-6BA6-843FF5A22985}"/>
              </a:ext>
            </a:extLst>
          </p:cNvPr>
          <p:cNvSpPr>
            <a:spLocks noGrp="1"/>
          </p:cNvSpPr>
          <p:nvPr>
            <p:ph type="ctrTitle"/>
          </p:nvPr>
        </p:nvSpPr>
        <p:spPr/>
        <p:txBody>
          <a:bodyPr/>
          <a:lstStyle/>
          <a:p>
            <a:r>
              <a:rPr lang="en-US" dirty="0"/>
              <a:t>Questions?</a:t>
            </a:r>
          </a:p>
        </p:txBody>
      </p:sp>
      <p:sp>
        <p:nvSpPr>
          <p:cNvPr id="3" name="Subtitle 2">
            <a:extLst>
              <a:ext uri="{FF2B5EF4-FFF2-40B4-BE49-F238E27FC236}">
                <a16:creationId xmlns:a16="http://schemas.microsoft.com/office/drawing/2014/main" id="{F6C76E4F-9AF8-849B-76F3-6D70900478C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5200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980DDDC-A804-D07D-9107-D07F9056D36A}"/>
              </a:ext>
            </a:extLst>
          </p:cNvPr>
          <p:cNvSpPr>
            <a:spLocks noGrp="1"/>
          </p:cNvSpPr>
          <p:nvPr>
            <p:ph type="title"/>
          </p:nvPr>
        </p:nvSpPr>
        <p:spPr/>
        <p:txBody>
          <a:bodyPr/>
          <a:lstStyle/>
          <a:p>
            <a:pPr algn="ctr"/>
            <a:r>
              <a:rPr lang="en-US" b="1" dirty="0"/>
              <a:t>Catalyzing upward mobility and prosperity-</a:t>
            </a:r>
            <a:br>
              <a:rPr lang="en-US" b="1" dirty="0"/>
            </a:br>
            <a:r>
              <a:rPr lang="en-US" b="1" dirty="0"/>
              <a:t>Dean Maureen Archer</a:t>
            </a:r>
          </a:p>
        </p:txBody>
      </p:sp>
      <p:sp>
        <p:nvSpPr>
          <p:cNvPr id="5" name="Content Placeholder 4">
            <a:extLst>
              <a:ext uri="{FF2B5EF4-FFF2-40B4-BE49-F238E27FC236}">
                <a16:creationId xmlns:a16="http://schemas.microsoft.com/office/drawing/2014/main" id="{AA7C9162-EB4A-BE3A-BA04-AA6284B4CC49}"/>
              </a:ext>
            </a:extLst>
          </p:cNvPr>
          <p:cNvSpPr>
            <a:spLocks noGrp="1"/>
          </p:cNvSpPr>
          <p:nvPr>
            <p:ph idx="1"/>
          </p:nvPr>
        </p:nvSpPr>
        <p:spPr/>
        <p:txBody>
          <a:bodyPr/>
          <a:lstStyle/>
          <a:p>
            <a:endParaRPr lang="en-US" dirty="0"/>
          </a:p>
          <a:p>
            <a:endParaRPr lang="en-US" dirty="0"/>
          </a:p>
          <a:p>
            <a:pPr marL="0" indent="0">
              <a:buNone/>
            </a:pPr>
            <a:endParaRPr lang="en-US" dirty="0"/>
          </a:p>
          <a:p>
            <a:pPr marL="0" indent="0" algn="ctr">
              <a:buNone/>
            </a:pPr>
            <a:r>
              <a:rPr lang="en-US" sz="3600" dirty="0"/>
              <a:t>How can we promote retention and graduation rates while maintaining high academic standards?</a:t>
            </a:r>
          </a:p>
        </p:txBody>
      </p:sp>
    </p:spTree>
    <p:extLst>
      <p:ext uri="{BB962C8B-B14F-4D97-AF65-F5344CB8AC3E}">
        <p14:creationId xmlns:p14="http://schemas.microsoft.com/office/powerpoint/2010/main" val="398442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DB5A27E-7FAE-4AEC-72DE-F450192E7B11}"/>
              </a:ext>
            </a:extLst>
          </p:cNvPr>
          <p:cNvSpPr>
            <a:spLocks noGrp="1"/>
          </p:cNvSpPr>
          <p:nvPr>
            <p:ph type="title"/>
          </p:nvPr>
        </p:nvSpPr>
        <p:spPr/>
        <p:txBody>
          <a:bodyPr/>
          <a:lstStyle/>
          <a:p>
            <a:pPr algn="ctr"/>
            <a:r>
              <a:rPr lang="en-US" dirty="0"/>
              <a:t> </a:t>
            </a:r>
            <a:r>
              <a:rPr lang="en-US" b="1" dirty="0"/>
              <a:t>Nurturing and renewing the academic core-</a:t>
            </a:r>
            <a:br>
              <a:rPr lang="en-US" b="1" dirty="0"/>
            </a:br>
            <a:r>
              <a:rPr lang="en-US" b="1" dirty="0"/>
              <a:t>Dean Justin Vazquez-</a:t>
            </a:r>
            <a:r>
              <a:rPr lang="en-US" b="1" dirty="0" err="1"/>
              <a:t>Poritz</a:t>
            </a:r>
            <a:endParaRPr lang="en-US" b="1" dirty="0"/>
          </a:p>
        </p:txBody>
      </p:sp>
      <p:sp>
        <p:nvSpPr>
          <p:cNvPr id="9" name="Content Placeholder 8">
            <a:extLst>
              <a:ext uri="{FF2B5EF4-FFF2-40B4-BE49-F238E27FC236}">
                <a16:creationId xmlns:a16="http://schemas.microsoft.com/office/drawing/2014/main" id="{F5A7582B-F05F-4809-B770-EF5B36C8F67E}"/>
              </a:ext>
            </a:extLst>
          </p:cNvPr>
          <p:cNvSpPr>
            <a:spLocks noGrp="1"/>
          </p:cNvSpPr>
          <p:nvPr>
            <p:ph idx="1"/>
          </p:nvPr>
        </p:nvSpPr>
        <p:spPr/>
        <p:txBody>
          <a:bodyPr/>
          <a:lstStyle/>
          <a:p>
            <a:endParaRPr lang="en-US" dirty="0"/>
          </a:p>
          <a:p>
            <a:endParaRPr lang="en-US" dirty="0"/>
          </a:p>
          <a:p>
            <a:pPr marL="0" indent="0" algn="ctr">
              <a:buNone/>
            </a:pPr>
            <a:r>
              <a:rPr lang="en-US" sz="3600" dirty="0"/>
              <a:t>Dream big: What do you think the academic core at City Tech should look like in 5 years?</a:t>
            </a:r>
          </a:p>
        </p:txBody>
      </p:sp>
    </p:spTree>
    <p:extLst>
      <p:ext uri="{BB962C8B-B14F-4D97-AF65-F5344CB8AC3E}">
        <p14:creationId xmlns:p14="http://schemas.microsoft.com/office/powerpoint/2010/main" val="3345149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8F997-D3F9-1B1B-DE9A-7A97F75F26E4}"/>
              </a:ext>
            </a:extLst>
          </p:cNvPr>
          <p:cNvSpPr>
            <a:spLocks noGrp="1"/>
          </p:cNvSpPr>
          <p:nvPr>
            <p:ph type="title"/>
          </p:nvPr>
        </p:nvSpPr>
        <p:spPr>
          <a:xfrm>
            <a:off x="219919" y="365125"/>
            <a:ext cx="11574684" cy="1325563"/>
          </a:xfrm>
        </p:spPr>
        <p:txBody>
          <a:bodyPr>
            <a:normAutofit fontScale="90000"/>
          </a:bodyPr>
          <a:lstStyle/>
          <a:p>
            <a:pPr algn="ctr"/>
            <a:r>
              <a:rPr lang="en-US" sz="4000" b="1" dirty="0"/>
              <a:t>Designing a convergent research and innovation ecosystem  </a:t>
            </a:r>
            <a:r>
              <a:rPr lang="en-US" b="1" dirty="0"/>
              <a:t>AP Reginald Blake and Prof. David Smith</a:t>
            </a:r>
          </a:p>
        </p:txBody>
      </p:sp>
      <p:sp>
        <p:nvSpPr>
          <p:cNvPr id="3" name="Content Placeholder 2">
            <a:extLst>
              <a:ext uri="{FF2B5EF4-FFF2-40B4-BE49-F238E27FC236}">
                <a16:creationId xmlns:a16="http://schemas.microsoft.com/office/drawing/2014/main" id="{80201754-14EA-9E0C-7588-3241500EE66D}"/>
              </a:ext>
            </a:extLst>
          </p:cNvPr>
          <p:cNvSpPr>
            <a:spLocks noGrp="1"/>
          </p:cNvSpPr>
          <p:nvPr>
            <p:ph idx="1"/>
          </p:nvPr>
        </p:nvSpPr>
        <p:spPr>
          <a:xfrm>
            <a:off x="838200" y="1825625"/>
            <a:ext cx="10515600" cy="4008016"/>
          </a:xfrm>
        </p:spPr>
        <p:txBody>
          <a:bodyPr/>
          <a:lstStyle/>
          <a:p>
            <a:pPr marL="0" indent="0" algn="ctr">
              <a:buNone/>
            </a:pPr>
            <a:endParaRPr lang="en-US" dirty="0"/>
          </a:p>
          <a:p>
            <a:pPr marL="0" indent="0" algn="ctr">
              <a:buNone/>
            </a:pPr>
            <a:endParaRPr lang="en-US" dirty="0"/>
          </a:p>
          <a:p>
            <a:pPr marL="0" indent="0" algn="ctr">
              <a:buNone/>
            </a:pPr>
            <a:r>
              <a:rPr lang="en-US" sz="3600" dirty="0"/>
              <a:t>How can City Tech empower scholars, innovators, and entrepreneurs through an enhanced research infrastructure?</a:t>
            </a:r>
          </a:p>
        </p:txBody>
      </p:sp>
    </p:spTree>
    <p:extLst>
      <p:ext uri="{BB962C8B-B14F-4D97-AF65-F5344CB8AC3E}">
        <p14:creationId xmlns:p14="http://schemas.microsoft.com/office/powerpoint/2010/main" val="1588972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3148B-06F5-C8E9-D75C-AC9680B11ECB}"/>
              </a:ext>
            </a:extLst>
          </p:cNvPr>
          <p:cNvSpPr>
            <a:spLocks noGrp="1"/>
          </p:cNvSpPr>
          <p:nvPr>
            <p:ph type="title"/>
          </p:nvPr>
        </p:nvSpPr>
        <p:spPr>
          <a:xfrm>
            <a:off x="324091" y="365125"/>
            <a:ext cx="11493661" cy="1325563"/>
          </a:xfrm>
        </p:spPr>
        <p:txBody>
          <a:bodyPr>
            <a:normAutofit fontScale="90000"/>
          </a:bodyPr>
          <a:lstStyle/>
          <a:p>
            <a:pPr algn="ctr"/>
            <a:r>
              <a:rPr lang="en-US" b="1" dirty="0"/>
              <a:t>Creating a student-centered, equity-driven college</a:t>
            </a:r>
            <a:br>
              <a:rPr lang="en-US" b="1" dirty="0"/>
            </a:br>
            <a:r>
              <a:rPr lang="en-US" b="1" dirty="0"/>
              <a:t>ECFM CLT Michael </a:t>
            </a:r>
            <a:r>
              <a:rPr lang="en-US" b="1" dirty="0" err="1"/>
              <a:t>Cannetti</a:t>
            </a:r>
            <a:endParaRPr lang="en-US" b="1" dirty="0"/>
          </a:p>
        </p:txBody>
      </p:sp>
      <p:sp>
        <p:nvSpPr>
          <p:cNvPr id="3" name="Content Placeholder 2">
            <a:extLst>
              <a:ext uri="{FF2B5EF4-FFF2-40B4-BE49-F238E27FC236}">
                <a16:creationId xmlns:a16="http://schemas.microsoft.com/office/drawing/2014/main" id="{B702598B-6A7D-3A8B-18A9-9A73DCAF9677}"/>
              </a:ext>
            </a:extLst>
          </p:cNvPr>
          <p:cNvSpPr>
            <a:spLocks noGrp="1"/>
          </p:cNvSpPr>
          <p:nvPr>
            <p:ph idx="1"/>
          </p:nvPr>
        </p:nvSpPr>
        <p:spPr/>
        <p:txBody>
          <a:bodyPr>
            <a:normAutofit/>
          </a:bodyPr>
          <a:lstStyle/>
          <a:p>
            <a:pPr marL="0" indent="0" algn="ctr">
              <a:buNone/>
            </a:pPr>
            <a:endParaRPr lang="en-US" sz="3600" dirty="0"/>
          </a:p>
          <a:p>
            <a:pPr marL="0" indent="0" algn="ctr">
              <a:buNone/>
            </a:pPr>
            <a:endParaRPr lang="en-US" sz="3600" dirty="0"/>
          </a:p>
          <a:p>
            <a:pPr marL="0" indent="0" algn="ctr">
              <a:buNone/>
            </a:pPr>
            <a:r>
              <a:rPr lang="en-US" sz="3600" dirty="0"/>
              <a:t>What are the elements of a student-centered college, and what do we need do to achieve, enhance, and evaluate those elements in the Post-Covid Era?</a:t>
            </a:r>
          </a:p>
        </p:txBody>
      </p:sp>
    </p:spTree>
    <p:extLst>
      <p:ext uri="{BB962C8B-B14F-4D97-AF65-F5344CB8AC3E}">
        <p14:creationId xmlns:p14="http://schemas.microsoft.com/office/powerpoint/2010/main" val="3110907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96E57-1D89-CBD9-B1BF-1622B238B482}"/>
              </a:ext>
            </a:extLst>
          </p:cNvPr>
          <p:cNvSpPr>
            <a:spLocks noGrp="1"/>
          </p:cNvSpPr>
          <p:nvPr>
            <p:ph type="title"/>
          </p:nvPr>
        </p:nvSpPr>
        <p:spPr>
          <a:xfrm>
            <a:off x="231494" y="365125"/>
            <a:ext cx="11122306" cy="1325563"/>
          </a:xfrm>
        </p:spPr>
        <p:txBody>
          <a:bodyPr>
            <a:normAutofit fontScale="90000"/>
          </a:bodyPr>
          <a:lstStyle/>
          <a:p>
            <a:pPr algn="ctr"/>
            <a:r>
              <a:rPr lang="en-US" dirty="0"/>
              <a:t> </a:t>
            </a:r>
            <a:r>
              <a:rPr lang="en-US" b="1" dirty="0"/>
              <a:t>Reimagining college finance and infrastructure</a:t>
            </a:r>
            <a:br>
              <a:rPr lang="en-US" b="1" dirty="0"/>
            </a:br>
            <a:r>
              <a:rPr lang="en-US" b="1" dirty="0"/>
              <a:t>Dean </a:t>
            </a:r>
            <a:r>
              <a:rPr lang="en-US" b="1" dirty="0" err="1"/>
              <a:t>Gerarda</a:t>
            </a:r>
            <a:r>
              <a:rPr lang="en-US" b="1" dirty="0"/>
              <a:t> Shields</a:t>
            </a:r>
          </a:p>
        </p:txBody>
      </p:sp>
      <p:sp>
        <p:nvSpPr>
          <p:cNvPr id="3" name="Content Placeholder 2">
            <a:extLst>
              <a:ext uri="{FF2B5EF4-FFF2-40B4-BE49-F238E27FC236}">
                <a16:creationId xmlns:a16="http://schemas.microsoft.com/office/drawing/2014/main" id="{0A9F3476-AC95-FAD4-4F22-7A05017A04DC}"/>
              </a:ext>
            </a:extLst>
          </p:cNvPr>
          <p:cNvSpPr>
            <a:spLocks noGrp="1"/>
          </p:cNvSpPr>
          <p:nvPr>
            <p:ph idx="1"/>
          </p:nvPr>
        </p:nvSpPr>
        <p:spPr>
          <a:xfrm>
            <a:off x="838200" y="1825625"/>
            <a:ext cx="10515600" cy="3892269"/>
          </a:xfrm>
        </p:spPr>
        <p:txBody>
          <a:bodyPr>
            <a:normAutofit/>
          </a:bodyPr>
          <a:lstStyle/>
          <a:p>
            <a:pPr marL="0" indent="0">
              <a:buNone/>
            </a:pPr>
            <a:endParaRPr lang="en-US" sz="3600" dirty="0"/>
          </a:p>
          <a:p>
            <a:pPr marL="0" indent="0">
              <a:buNone/>
            </a:pPr>
            <a:r>
              <a:rPr lang="en-US" sz="3600" dirty="0"/>
              <a:t>Finance: The overall College budget is predominantly full-time faculty/staff salaries and fringe (approximately 85%).  This has impacted the agility to fund operating and part-time staff costs.  What strategies could the College implement to optimize or offset these costs?</a:t>
            </a:r>
          </a:p>
        </p:txBody>
      </p:sp>
    </p:spTree>
    <p:extLst>
      <p:ext uri="{BB962C8B-B14F-4D97-AF65-F5344CB8AC3E}">
        <p14:creationId xmlns:p14="http://schemas.microsoft.com/office/powerpoint/2010/main" val="625858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685C6-070F-53B4-F8F7-E7F7A12883A4}"/>
              </a:ext>
            </a:extLst>
          </p:cNvPr>
          <p:cNvSpPr>
            <a:spLocks noGrp="1"/>
          </p:cNvSpPr>
          <p:nvPr>
            <p:ph type="title"/>
          </p:nvPr>
        </p:nvSpPr>
        <p:spPr/>
        <p:txBody>
          <a:bodyPr>
            <a:noAutofit/>
          </a:bodyPr>
          <a:lstStyle/>
          <a:p>
            <a:pPr algn="ctr"/>
            <a:r>
              <a:rPr lang="en-US" sz="6000" dirty="0"/>
              <a:t>What is Strategic Planning and why is it important?</a:t>
            </a:r>
          </a:p>
        </p:txBody>
      </p:sp>
      <p:sp>
        <p:nvSpPr>
          <p:cNvPr id="3" name="Content Placeholder 2">
            <a:extLst>
              <a:ext uri="{FF2B5EF4-FFF2-40B4-BE49-F238E27FC236}">
                <a16:creationId xmlns:a16="http://schemas.microsoft.com/office/drawing/2014/main" id="{E0CFD204-43F9-8DC0-73D2-CB0601099E9E}"/>
              </a:ext>
            </a:extLst>
          </p:cNvPr>
          <p:cNvSpPr>
            <a:spLocks noGrp="1"/>
          </p:cNvSpPr>
          <p:nvPr>
            <p:ph idx="1"/>
          </p:nvPr>
        </p:nvSpPr>
        <p:spPr/>
        <p:txBody>
          <a:bodyPr/>
          <a:lstStyle/>
          <a:p>
            <a:r>
              <a:rPr lang="en-US" dirty="0"/>
              <a:t>City Tech’s 2024-2029 Strategic Plan will articulate our shared vision of priorities, goals and strategies for the next 5 years. It is more than identifying problems, it is developing realistic and sustained plans to achieve these goals.</a:t>
            </a:r>
          </a:p>
          <a:p>
            <a:r>
              <a:rPr lang="en-US" b="0" i="0" dirty="0">
                <a:solidFill>
                  <a:srgbClr val="053238"/>
                </a:solidFill>
                <a:effectLst/>
                <a:latin typeface="proxima nova"/>
              </a:rPr>
              <a:t>Input from the college community, with a recognition of </a:t>
            </a:r>
            <a:r>
              <a:rPr lang="en-US" dirty="0">
                <a:solidFill>
                  <a:srgbClr val="053238"/>
                </a:solidFill>
                <a:latin typeface="proxima nova"/>
              </a:rPr>
              <a:t>available resources, will help to develop an overall consensus on priorities and long-term strategies</a:t>
            </a:r>
            <a:endParaRPr lang="en-US" dirty="0"/>
          </a:p>
          <a:p>
            <a:r>
              <a:rPr lang="en-US" dirty="0"/>
              <a:t>Our Strategic Plan will be grounded in and aligned with the CUNY Lifting NY Roadmap, with a specific focus on our campus</a:t>
            </a:r>
          </a:p>
          <a:p>
            <a:endParaRPr lang="en-US" dirty="0"/>
          </a:p>
          <a:p>
            <a:endParaRPr lang="en-US" b="0" i="0" dirty="0">
              <a:solidFill>
                <a:srgbClr val="053238"/>
              </a:solidFill>
              <a:effectLst/>
              <a:latin typeface="proxima nova"/>
            </a:endParaRPr>
          </a:p>
          <a:p>
            <a:pPr marL="0" indent="0" algn="l">
              <a:buNone/>
            </a:pPr>
            <a:endParaRPr lang="en-US" dirty="0"/>
          </a:p>
        </p:txBody>
      </p:sp>
    </p:spTree>
    <p:extLst>
      <p:ext uri="{BB962C8B-B14F-4D97-AF65-F5344CB8AC3E}">
        <p14:creationId xmlns:p14="http://schemas.microsoft.com/office/powerpoint/2010/main" val="34093874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85F15-CC64-4690-DFCC-F9B04E2781FC}"/>
              </a:ext>
            </a:extLst>
          </p:cNvPr>
          <p:cNvSpPr>
            <a:spLocks noGrp="1"/>
          </p:cNvSpPr>
          <p:nvPr>
            <p:ph type="title"/>
          </p:nvPr>
        </p:nvSpPr>
        <p:spPr>
          <a:xfrm>
            <a:off x="219919" y="365125"/>
            <a:ext cx="11620982" cy="1325563"/>
          </a:xfrm>
        </p:spPr>
        <p:txBody>
          <a:bodyPr/>
          <a:lstStyle/>
          <a:p>
            <a:pPr algn="ctr"/>
            <a:r>
              <a:rPr lang="en-US" dirty="0"/>
              <a:t> </a:t>
            </a:r>
            <a:r>
              <a:rPr lang="en-US" sz="3600" b="1" dirty="0"/>
              <a:t>Promoting college differentiation and university integration</a:t>
            </a:r>
            <a:br>
              <a:rPr lang="en-US" sz="3600" b="1" dirty="0"/>
            </a:br>
            <a:r>
              <a:rPr lang="en-US" sz="3600" b="1" dirty="0"/>
              <a:t>Profs. Lynda Dias and Susan Phillip</a:t>
            </a:r>
          </a:p>
        </p:txBody>
      </p:sp>
      <p:sp>
        <p:nvSpPr>
          <p:cNvPr id="3" name="Content Placeholder 2">
            <a:extLst>
              <a:ext uri="{FF2B5EF4-FFF2-40B4-BE49-F238E27FC236}">
                <a16:creationId xmlns:a16="http://schemas.microsoft.com/office/drawing/2014/main" id="{B104D4BE-BDB8-88E0-ED59-D1648126B663}"/>
              </a:ext>
            </a:extLst>
          </p:cNvPr>
          <p:cNvSpPr>
            <a:spLocks noGrp="1"/>
          </p:cNvSpPr>
          <p:nvPr>
            <p:ph idx="1"/>
          </p:nvPr>
        </p:nvSpPr>
        <p:spPr>
          <a:xfrm>
            <a:off x="838200" y="1825625"/>
            <a:ext cx="10515600" cy="3903843"/>
          </a:xfrm>
        </p:spPr>
        <p:txBody>
          <a:bodyPr>
            <a:normAutofit/>
          </a:bodyPr>
          <a:lstStyle/>
          <a:p>
            <a:pPr marL="0" indent="0" algn="ctr">
              <a:buNone/>
            </a:pPr>
            <a:endParaRPr lang="en-US" sz="3600" dirty="0"/>
          </a:p>
          <a:p>
            <a:pPr marL="0" indent="0" algn="ctr">
              <a:buNone/>
            </a:pPr>
            <a:r>
              <a:rPr lang="en-US" sz="3600" dirty="0"/>
              <a:t>Within CUNY, City Tech is distinguished by its professional and technological programs.  What opportunities do you see for strengthening our degree programs and what are the weaknesses and threats to our continued success? What are appropriate goals?</a:t>
            </a:r>
          </a:p>
        </p:txBody>
      </p:sp>
    </p:spTree>
    <p:extLst>
      <p:ext uri="{BB962C8B-B14F-4D97-AF65-F5344CB8AC3E}">
        <p14:creationId xmlns:p14="http://schemas.microsoft.com/office/powerpoint/2010/main" val="2041597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60B4D-1320-8A12-4056-D8B47B7AF9AB}"/>
              </a:ext>
            </a:extLst>
          </p:cNvPr>
          <p:cNvSpPr>
            <a:spLocks noGrp="1"/>
          </p:cNvSpPr>
          <p:nvPr>
            <p:ph type="title"/>
          </p:nvPr>
        </p:nvSpPr>
        <p:spPr/>
        <p:txBody>
          <a:bodyPr/>
          <a:lstStyle/>
          <a:p>
            <a:pPr algn="ctr"/>
            <a:r>
              <a:rPr lang="en-US" b="1" dirty="0"/>
              <a:t>Thank you for joining us today</a:t>
            </a:r>
          </a:p>
        </p:txBody>
      </p:sp>
      <p:sp>
        <p:nvSpPr>
          <p:cNvPr id="3" name="Content Placeholder 2">
            <a:extLst>
              <a:ext uri="{FF2B5EF4-FFF2-40B4-BE49-F238E27FC236}">
                <a16:creationId xmlns:a16="http://schemas.microsoft.com/office/drawing/2014/main" id="{17992556-2BE1-1A9C-A21A-52BD003D6CB9}"/>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3200" dirty="0"/>
              <a:t>To submit additional questions and comments, please email:</a:t>
            </a:r>
          </a:p>
          <a:p>
            <a:pPr marL="0" indent="0" algn="ctr">
              <a:buNone/>
            </a:pPr>
            <a:r>
              <a:rPr lang="en-US" sz="3600" dirty="0" err="1"/>
              <a:t>Provost@citytech.cuny.edu</a:t>
            </a:r>
            <a:endParaRPr lang="en-US" sz="3600" dirty="0"/>
          </a:p>
        </p:txBody>
      </p:sp>
    </p:spTree>
    <p:extLst>
      <p:ext uri="{BB962C8B-B14F-4D97-AF65-F5344CB8AC3E}">
        <p14:creationId xmlns:p14="http://schemas.microsoft.com/office/powerpoint/2010/main" val="1711947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3CC01-E662-DFD9-1A09-0F095BFA97EC}"/>
              </a:ext>
            </a:extLst>
          </p:cNvPr>
          <p:cNvSpPr>
            <a:spLocks noGrp="1"/>
          </p:cNvSpPr>
          <p:nvPr>
            <p:ph type="title"/>
          </p:nvPr>
        </p:nvSpPr>
        <p:spPr/>
        <p:txBody>
          <a:bodyPr/>
          <a:lstStyle/>
          <a:p>
            <a:r>
              <a:rPr lang="en-US" dirty="0"/>
              <a:t>What is the CUNY Lifting New York Roadmap?</a:t>
            </a:r>
          </a:p>
        </p:txBody>
      </p:sp>
      <p:sp>
        <p:nvSpPr>
          <p:cNvPr id="3" name="Content Placeholder 2">
            <a:extLst>
              <a:ext uri="{FF2B5EF4-FFF2-40B4-BE49-F238E27FC236}">
                <a16:creationId xmlns:a16="http://schemas.microsoft.com/office/drawing/2014/main" id="{C2B9F6BB-DD75-855A-B1D3-5F10A83F169C}"/>
              </a:ext>
            </a:extLst>
          </p:cNvPr>
          <p:cNvSpPr>
            <a:spLocks noGrp="1"/>
          </p:cNvSpPr>
          <p:nvPr>
            <p:ph idx="1"/>
          </p:nvPr>
        </p:nvSpPr>
        <p:spPr/>
        <p:txBody>
          <a:bodyPr/>
          <a:lstStyle/>
          <a:p>
            <a:pPr marL="802640" marR="0">
              <a:spcBef>
                <a:spcPts val="645"/>
              </a:spcBef>
              <a:spcAft>
                <a:spcPts val="0"/>
              </a:spcAft>
            </a:pPr>
            <a:r>
              <a:rPr lang="en-US" sz="1800" b="1" dirty="0">
                <a:effectLst/>
                <a:latin typeface="Arial" panose="020B0604020202020204" pitchFamily="34" charset="0"/>
                <a:ea typeface="Arial" panose="020B0604020202020204" pitchFamily="34" charset="0"/>
              </a:rPr>
              <a:t>Six</a:t>
            </a:r>
            <a:r>
              <a:rPr lang="en-US" sz="1800" b="1" spc="50" dirty="0">
                <a:effectLst/>
                <a:latin typeface="Arial" panose="020B0604020202020204" pitchFamily="34" charset="0"/>
                <a:ea typeface="Arial" panose="020B0604020202020204" pitchFamily="34" charset="0"/>
              </a:rPr>
              <a:t> </a:t>
            </a:r>
            <a:r>
              <a:rPr lang="en-US" sz="1800" b="1" dirty="0">
                <a:effectLst/>
                <a:latin typeface="Arial" panose="020B0604020202020204" pitchFamily="34" charset="0"/>
                <a:ea typeface="Arial" panose="020B0604020202020204" pitchFamily="34" charset="0"/>
              </a:rPr>
              <a:t>key</a:t>
            </a:r>
            <a:r>
              <a:rPr lang="en-US" sz="1800" b="1" spc="55" dirty="0">
                <a:effectLst/>
                <a:latin typeface="Arial" panose="020B0604020202020204" pitchFamily="34" charset="0"/>
                <a:ea typeface="Arial" panose="020B0604020202020204" pitchFamily="34" charset="0"/>
              </a:rPr>
              <a:t> </a:t>
            </a:r>
            <a:r>
              <a:rPr lang="en-US" sz="1800" b="1" dirty="0">
                <a:effectLst/>
                <a:latin typeface="Arial" panose="020B0604020202020204" pitchFamily="34" charset="0"/>
                <a:ea typeface="Arial" panose="020B0604020202020204" pitchFamily="34" charset="0"/>
              </a:rPr>
              <a:t>thematic</a:t>
            </a:r>
            <a:r>
              <a:rPr lang="en-US" sz="1800" b="1" spc="50" dirty="0">
                <a:effectLst/>
                <a:latin typeface="Arial" panose="020B0604020202020204" pitchFamily="34" charset="0"/>
                <a:ea typeface="Arial" panose="020B0604020202020204" pitchFamily="34" charset="0"/>
              </a:rPr>
              <a:t> </a:t>
            </a:r>
            <a:r>
              <a:rPr lang="en-US" sz="1800" b="1" dirty="0">
                <a:effectLst/>
                <a:latin typeface="Arial" panose="020B0604020202020204" pitchFamily="34" charset="0"/>
                <a:ea typeface="Arial" panose="020B0604020202020204" pitchFamily="34" charset="0"/>
              </a:rPr>
              <a:t>areas</a:t>
            </a:r>
          </a:p>
          <a:p>
            <a:pPr marL="574040" marR="0" indent="0">
              <a:spcBef>
                <a:spcPts val="645"/>
              </a:spcBef>
              <a:spcAft>
                <a:spcPts val="0"/>
              </a:spcAft>
              <a:buNone/>
            </a:pPr>
            <a:r>
              <a:rPr lang="en-US" sz="1800" b="1" spc="55" dirty="0">
                <a:effectLst/>
                <a:latin typeface="Arial" panose="020B0604020202020204" pitchFamily="34" charset="0"/>
                <a:ea typeface="Arial" panose="020B0604020202020204" pitchFamily="34" charset="0"/>
              </a:rPr>
              <a:t> </a:t>
            </a:r>
          </a:p>
          <a:p>
            <a:pPr marL="916940" marR="0" indent="-342900">
              <a:spcBef>
                <a:spcPts val="645"/>
              </a:spcBef>
              <a:spcAft>
                <a:spcPts val="0"/>
              </a:spcAft>
              <a:buAutoNum type="arabicPeriod"/>
            </a:pPr>
            <a:r>
              <a:rPr lang="en-US" sz="1800" dirty="0">
                <a:latin typeface="Arial" panose="020B0604020202020204" pitchFamily="34" charset="0"/>
                <a:ea typeface="Arial" panose="020B0604020202020204" pitchFamily="34" charset="0"/>
              </a:rPr>
              <a:t>C</a:t>
            </a:r>
            <a:r>
              <a:rPr lang="en-US" sz="1800" spc="0" dirty="0">
                <a:effectLst/>
                <a:latin typeface="Arial" panose="020B0604020202020204" pitchFamily="34" charset="0"/>
                <a:ea typeface="Arial" panose="020B0604020202020204" pitchFamily="34" charset="0"/>
              </a:rPr>
              <a:t>reating</a:t>
            </a:r>
            <a:r>
              <a:rPr lang="en-US" sz="1800" spc="-70"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a</a:t>
            </a:r>
            <a:r>
              <a:rPr lang="en-US" sz="1800" spc="-60"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student-centered,</a:t>
            </a:r>
            <a:r>
              <a:rPr lang="en-US" sz="1800" spc="-95"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equity-driven</a:t>
            </a:r>
            <a:r>
              <a:rPr lang="en-US" sz="1800" spc="-6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university;</a:t>
            </a:r>
            <a:endParaRPr lang="en-US" sz="18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1800" spc="-10" dirty="0">
                <a:latin typeface="Arial" panose="020B0604020202020204" pitchFamily="34" charset="0"/>
                <a:ea typeface="Arial" panose="020B0604020202020204" pitchFamily="34" charset="0"/>
              </a:rPr>
              <a:t>C</a:t>
            </a:r>
            <a:r>
              <a:rPr lang="en-US" sz="1800" spc="-10" dirty="0">
                <a:effectLst/>
                <a:latin typeface="Arial" panose="020B0604020202020204" pitchFamily="34" charset="0"/>
                <a:ea typeface="Arial" panose="020B0604020202020204" pitchFamily="34" charset="0"/>
              </a:rPr>
              <a:t>atalyzing</a:t>
            </a:r>
            <a:r>
              <a:rPr lang="en-US" sz="1800" spc="-1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upward mobility</a:t>
            </a:r>
            <a:r>
              <a:rPr lang="en-US" sz="1800" spc="-1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and</a:t>
            </a:r>
            <a:r>
              <a:rPr lang="en-US" sz="1800" spc="-1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prosperity;</a:t>
            </a:r>
            <a:endParaRPr lang="en-US" sz="18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1800" dirty="0">
                <a:latin typeface="Arial" panose="020B0604020202020204" pitchFamily="34" charset="0"/>
                <a:ea typeface="Arial" panose="020B0604020202020204" pitchFamily="34" charset="0"/>
              </a:rPr>
              <a:t>N</a:t>
            </a:r>
            <a:r>
              <a:rPr lang="en-US" sz="1800" spc="0" dirty="0">
                <a:effectLst/>
                <a:latin typeface="Arial" panose="020B0604020202020204" pitchFamily="34" charset="0"/>
                <a:ea typeface="Arial" panose="020B0604020202020204" pitchFamily="34" charset="0"/>
              </a:rPr>
              <a:t>urturing</a:t>
            </a:r>
            <a:r>
              <a:rPr lang="en-US" sz="1800" spc="-65"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and</a:t>
            </a:r>
            <a:r>
              <a:rPr lang="en-US" sz="1800" spc="-65"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renewing</a:t>
            </a:r>
            <a:r>
              <a:rPr lang="en-US" sz="1800" spc="-65"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the</a:t>
            </a:r>
            <a:r>
              <a:rPr lang="en-US" sz="1800" spc="-65" dirty="0">
                <a:effectLst/>
                <a:latin typeface="Arial" panose="020B0604020202020204" pitchFamily="34" charset="0"/>
                <a:ea typeface="Arial" panose="020B0604020202020204" pitchFamily="34" charset="0"/>
              </a:rPr>
              <a:t> </a:t>
            </a:r>
            <a:r>
              <a:rPr lang="en-US" sz="1800" spc="0" dirty="0">
                <a:effectLst/>
                <a:latin typeface="Arial" panose="020B0604020202020204" pitchFamily="34" charset="0"/>
                <a:ea typeface="Arial" panose="020B0604020202020204" pitchFamily="34" charset="0"/>
              </a:rPr>
              <a:t>academic</a:t>
            </a:r>
            <a:r>
              <a:rPr lang="en-US" sz="1800" spc="-65" dirty="0">
                <a:effectLst/>
                <a:latin typeface="Arial" panose="020B0604020202020204" pitchFamily="34" charset="0"/>
                <a:ea typeface="Arial" panose="020B0604020202020204" pitchFamily="34" charset="0"/>
              </a:rPr>
              <a:t> </a:t>
            </a:r>
            <a:r>
              <a:rPr lang="en-US" sz="1800" spc="-20" dirty="0">
                <a:effectLst/>
                <a:latin typeface="Arial" panose="020B0604020202020204" pitchFamily="34" charset="0"/>
                <a:ea typeface="Arial" panose="020B0604020202020204" pitchFamily="34" charset="0"/>
              </a:rPr>
              <a:t>core;</a:t>
            </a:r>
            <a:endParaRPr lang="en-US" sz="18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1800" spc="-10" dirty="0">
                <a:latin typeface="Arial" panose="020B0604020202020204" pitchFamily="34" charset="0"/>
                <a:ea typeface="Arial" panose="020B0604020202020204" pitchFamily="34" charset="0"/>
              </a:rPr>
              <a:t>D</a:t>
            </a:r>
            <a:r>
              <a:rPr lang="en-US" sz="1800" spc="-10" dirty="0">
                <a:effectLst/>
                <a:latin typeface="Arial" panose="020B0604020202020204" pitchFamily="34" charset="0"/>
                <a:ea typeface="Arial" panose="020B0604020202020204" pitchFamily="34" charset="0"/>
              </a:rPr>
              <a:t>esigning</a:t>
            </a:r>
            <a:r>
              <a:rPr lang="en-US" sz="1800" spc="-60"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a</a:t>
            </a:r>
            <a:r>
              <a:rPr lang="en-US" sz="1800" spc="-60"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convergent</a:t>
            </a:r>
            <a:r>
              <a:rPr lang="en-US" sz="1800" spc="-5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research</a:t>
            </a:r>
            <a:r>
              <a:rPr lang="en-US" sz="1800" spc="-5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and</a:t>
            </a:r>
            <a:r>
              <a:rPr lang="en-US" sz="1800" spc="-60"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innovation</a:t>
            </a:r>
            <a:r>
              <a:rPr lang="en-US" sz="1800" spc="-5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ecosystem;</a:t>
            </a:r>
            <a:endParaRPr lang="en-US" sz="18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1800" spc="-30" dirty="0">
                <a:latin typeface="Arial" panose="020B0604020202020204" pitchFamily="34" charset="0"/>
                <a:ea typeface="Arial" panose="020B0604020202020204" pitchFamily="34" charset="0"/>
              </a:rPr>
              <a:t>R</a:t>
            </a:r>
            <a:r>
              <a:rPr lang="en-US" sz="1800" spc="-30" dirty="0">
                <a:effectLst/>
                <a:latin typeface="Arial" panose="020B0604020202020204" pitchFamily="34" charset="0"/>
                <a:ea typeface="Arial" panose="020B0604020202020204" pitchFamily="34" charset="0"/>
              </a:rPr>
              <a:t>eimagining</a:t>
            </a:r>
            <a:r>
              <a:rPr lang="en-US" sz="1800" spc="10" dirty="0">
                <a:effectLst/>
                <a:latin typeface="Arial" panose="020B0604020202020204" pitchFamily="34" charset="0"/>
                <a:ea typeface="Arial" panose="020B0604020202020204" pitchFamily="34" charset="0"/>
              </a:rPr>
              <a:t> </a:t>
            </a:r>
            <a:r>
              <a:rPr lang="en-US" sz="1800" spc="-30" dirty="0">
                <a:effectLst/>
                <a:latin typeface="Arial" panose="020B0604020202020204" pitchFamily="34" charset="0"/>
                <a:ea typeface="Arial" panose="020B0604020202020204" pitchFamily="34" charset="0"/>
              </a:rPr>
              <a:t>University</a:t>
            </a:r>
            <a:r>
              <a:rPr lang="en-US" sz="1800" spc="10" dirty="0">
                <a:effectLst/>
                <a:latin typeface="Arial" panose="020B0604020202020204" pitchFamily="34" charset="0"/>
                <a:ea typeface="Arial" panose="020B0604020202020204" pitchFamily="34" charset="0"/>
              </a:rPr>
              <a:t> </a:t>
            </a:r>
            <a:r>
              <a:rPr lang="en-US" sz="1800" spc="-30" dirty="0">
                <a:latin typeface="Arial" panose="020B0604020202020204" pitchFamily="34" charset="0"/>
                <a:ea typeface="Arial" panose="020B0604020202020204" pitchFamily="34" charset="0"/>
              </a:rPr>
              <a:t>fi</a:t>
            </a:r>
            <a:r>
              <a:rPr lang="en-US" sz="1800" spc="-30" dirty="0">
                <a:effectLst/>
                <a:latin typeface="Arial" panose="020B0604020202020204" pitchFamily="34" charset="0"/>
                <a:ea typeface="Arial" panose="020B0604020202020204" pitchFamily="34" charset="0"/>
              </a:rPr>
              <a:t>nance</a:t>
            </a:r>
            <a:r>
              <a:rPr lang="en-US" sz="1800" spc="15" dirty="0">
                <a:effectLst/>
                <a:latin typeface="Arial" panose="020B0604020202020204" pitchFamily="34" charset="0"/>
                <a:ea typeface="Arial" panose="020B0604020202020204" pitchFamily="34" charset="0"/>
              </a:rPr>
              <a:t> </a:t>
            </a:r>
            <a:r>
              <a:rPr lang="en-US" sz="1800" spc="-30" dirty="0">
                <a:effectLst/>
                <a:latin typeface="Arial" panose="020B0604020202020204" pitchFamily="34" charset="0"/>
                <a:ea typeface="Arial" panose="020B0604020202020204" pitchFamily="34" charset="0"/>
              </a:rPr>
              <a:t>and</a:t>
            </a:r>
            <a:r>
              <a:rPr lang="en-US" sz="1800" spc="5" dirty="0">
                <a:effectLst/>
                <a:latin typeface="Arial" panose="020B0604020202020204" pitchFamily="34" charset="0"/>
                <a:ea typeface="Arial" panose="020B0604020202020204" pitchFamily="34" charset="0"/>
              </a:rPr>
              <a:t> </a:t>
            </a:r>
            <a:r>
              <a:rPr lang="en-US" sz="1800" spc="-30" dirty="0">
                <a:effectLst/>
                <a:latin typeface="Arial" panose="020B0604020202020204" pitchFamily="34" charset="0"/>
                <a:ea typeface="Arial" panose="020B0604020202020204" pitchFamily="34" charset="0"/>
              </a:rPr>
              <a:t>infrastructure;</a:t>
            </a:r>
            <a:r>
              <a:rPr lang="en-US" sz="1800" spc="5" dirty="0">
                <a:effectLst/>
                <a:latin typeface="Arial" panose="020B0604020202020204" pitchFamily="34" charset="0"/>
                <a:ea typeface="Arial" panose="020B0604020202020204" pitchFamily="34" charset="0"/>
              </a:rPr>
              <a:t> </a:t>
            </a:r>
            <a:r>
              <a:rPr lang="en-US" sz="1800" spc="-30" dirty="0">
                <a:effectLst/>
                <a:latin typeface="Arial" panose="020B0604020202020204" pitchFamily="34" charset="0"/>
                <a:ea typeface="Arial" panose="020B0604020202020204" pitchFamily="34" charset="0"/>
              </a:rPr>
              <a:t>and</a:t>
            </a:r>
            <a:endParaRPr lang="en-US" sz="1800" dirty="0">
              <a:latin typeface="Arial" panose="020B0604020202020204" pitchFamily="34" charset="0"/>
              <a:ea typeface="Arial" panose="020B0604020202020204" pitchFamily="34" charset="0"/>
            </a:endParaRPr>
          </a:p>
          <a:p>
            <a:pPr marL="916940" marR="0" indent="-342900">
              <a:spcBef>
                <a:spcPts val="645"/>
              </a:spcBef>
              <a:spcAft>
                <a:spcPts val="0"/>
              </a:spcAft>
              <a:buAutoNum type="arabicPeriod"/>
            </a:pPr>
            <a:r>
              <a:rPr lang="en-US" sz="1800" spc="-10" dirty="0">
                <a:latin typeface="Arial" panose="020B0604020202020204" pitchFamily="34" charset="0"/>
                <a:ea typeface="Arial" panose="020B0604020202020204" pitchFamily="34" charset="0"/>
              </a:rPr>
              <a:t>P</a:t>
            </a:r>
            <a:r>
              <a:rPr lang="en-US" sz="1800" spc="-10" dirty="0">
                <a:effectLst/>
                <a:latin typeface="Arial" panose="020B0604020202020204" pitchFamily="34" charset="0"/>
                <a:ea typeface="Arial" panose="020B0604020202020204" pitchFamily="34" charset="0"/>
              </a:rPr>
              <a:t>romoting</a:t>
            </a:r>
            <a:r>
              <a:rPr lang="en-US" sz="1800" spc="-4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college</a:t>
            </a:r>
            <a:r>
              <a:rPr lang="en-US" sz="1800" spc="-40" dirty="0">
                <a:effectLst/>
                <a:latin typeface="Arial" panose="020B0604020202020204" pitchFamily="34" charset="0"/>
                <a:ea typeface="Arial" panose="020B0604020202020204" pitchFamily="34" charset="0"/>
              </a:rPr>
              <a:t> </a:t>
            </a:r>
            <a:r>
              <a:rPr lang="en-US" sz="1800" spc="-10" dirty="0" err="1">
                <a:effectLst/>
                <a:latin typeface="Arial" panose="020B0604020202020204" pitchFamily="34" charset="0"/>
                <a:ea typeface="Arial" panose="020B0604020202020204" pitchFamily="34" charset="0"/>
              </a:rPr>
              <a:t>dierentiation</a:t>
            </a:r>
            <a:r>
              <a:rPr lang="en-US" sz="1800" spc="-40"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and</a:t>
            </a:r>
            <a:r>
              <a:rPr lang="en-US" sz="1800" spc="-45"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university</a:t>
            </a:r>
            <a:r>
              <a:rPr lang="en-US" sz="1800" spc="-40" dirty="0">
                <a:effectLst/>
                <a:latin typeface="Arial" panose="020B0604020202020204" pitchFamily="34" charset="0"/>
                <a:ea typeface="Arial" panose="020B0604020202020204" pitchFamily="34" charset="0"/>
              </a:rPr>
              <a:t> </a:t>
            </a:r>
            <a:r>
              <a:rPr lang="en-US" sz="1800" spc="-10" dirty="0">
                <a:effectLst/>
                <a:latin typeface="Arial" panose="020B0604020202020204" pitchFamily="34" charset="0"/>
                <a:ea typeface="Arial" panose="020B0604020202020204" pitchFamily="34" charset="0"/>
              </a:rPr>
              <a:t>integration.</a:t>
            </a:r>
            <a:endParaRPr lang="en-US" sz="1800" spc="0" dirty="0">
              <a:effectLst/>
              <a:latin typeface="Arial" panose="020B0604020202020204" pitchFamily="34" charset="0"/>
              <a:ea typeface="Arial" panose="020B0604020202020204" pitchFamily="34" charset="0"/>
            </a:endParaRPr>
          </a:p>
          <a:p>
            <a:endParaRPr lang="en-US" dirty="0"/>
          </a:p>
        </p:txBody>
      </p:sp>
    </p:spTree>
    <p:extLst>
      <p:ext uri="{BB962C8B-B14F-4D97-AF65-F5344CB8AC3E}">
        <p14:creationId xmlns:p14="http://schemas.microsoft.com/office/powerpoint/2010/main" val="231381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EE62A3-075E-8A8A-8C90-F9EC64F5D53C}"/>
              </a:ext>
            </a:extLst>
          </p:cNvPr>
          <p:cNvSpPr txBox="1"/>
          <p:nvPr/>
        </p:nvSpPr>
        <p:spPr>
          <a:xfrm>
            <a:off x="5283200" y="2763520"/>
            <a:ext cx="184731" cy="369332"/>
          </a:xfrm>
          <a:prstGeom prst="rect">
            <a:avLst/>
          </a:prstGeom>
          <a:noFill/>
        </p:spPr>
        <p:txBody>
          <a:bodyPr wrap="none" rtlCol="0">
            <a:spAutoFit/>
          </a:bodyPr>
          <a:lstStyle/>
          <a:p>
            <a:endParaRPr lang="en-US" dirty="0"/>
          </a:p>
        </p:txBody>
      </p:sp>
      <p:graphicFrame>
        <p:nvGraphicFramePr>
          <p:cNvPr id="5" name="Table 4">
            <a:extLst>
              <a:ext uri="{FF2B5EF4-FFF2-40B4-BE49-F238E27FC236}">
                <a16:creationId xmlns:a16="http://schemas.microsoft.com/office/drawing/2014/main" id="{88929294-F99C-D736-55C2-77F4DC827E5F}"/>
              </a:ext>
            </a:extLst>
          </p:cNvPr>
          <p:cNvGraphicFramePr>
            <a:graphicFrameLocks noGrp="1"/>
          </p:cNvGraphicFramePr>
          <p:nvPr/>
        </p:nvGraphicFramePr>
        <p:xfrm>
          <a:off x="937548" y="243068"/>
          <a:ext cx="9977379" cy="5516880"/>
        </p:xfrm>
        <a:graphic>
          <a:graphicData uri="http://schemas.openxmlformats.org/drawingml/2006/table">
            <a:tbl>
              <a:tblPr>
                <a:tableStyleId>{5C22544A-7EE6-4342-B048-85BDC9FD1C3A}</a:tableStyleId>
              </a:tblPr>
              <a:tblGrid>
                <a:gridCol w="2634027">
                  <a:extLst>
                    <a:ext uri="{9D8B030D-6E8A-4147-A177-3AD203B41FA5}">
                      <a16:colId xmlns:a16="http://schemas.microsoft.com/office/drawing/2014/main" val="2556557129"/>
                    </a:ext>
                  </a:extLst>
                </a:gridCol>
                <a:gridCol w="7343352">
                  <a:extLst>
                    <a:ext uri="{9D8B030D-6E8A-4147-A177-3AD203B41FA5}">
                      <a16:colId xmlns:a16="http://schemas.microsoft.com/office/drawing/2014/main" val="2946843552"/>
                    </a:ext>
                  </a:extLst>
                </a:gridCol>
              </a:tblGrid>
              <a:tr h="340730">
                <a:tc gridSpan="2">
                  <a:txBody>
                    <a:bodyPr/>
                    <a:lstStyle/>
                    <a:p>
                      <a:pPr algn="ctr" fontAlgn="ctr"/>
                      <a:r>
                        <a:rPr lang="en-US" sz="2200" b="1" u="none" strike="noStrike" dirty="0">
                          <a:effectLst/>
                        </a:rPr>
                        <a:t>Special Thanks to Strategic Planning Committee Members</a:t>
                      </a:r>
                      <a:endParaRPr lang="en-US" sz="2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2804497175"/>
                  </a:ext>
                </a:extLst>
              </a:tr>
              <a:tr h="340730">
                <a:tc gridSpan="2">
                  <a:txBody>
                    <a:bodyPr/>
                    <a:lstStyle/>
                    <a:p>
                      <a:pPr algn="l" fontAlgn="b"/>
                      <a:r>
                        <a:rPr lang="en-US" sz="2200" b="1" u="none" strike="noStrike" dirty="0">
                          <a:effectLst/>
                        </a:rPr>
                        <a:t>Creating a student-centered, equity-driven university</a:t>
                      </a:r>
                      <a:endParaRPr lang="en-US" sz="22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1573557189"/>
                  </a:ext>
                </a:extLst>
              </a:tr>
              <a:tr h="340730">
                <a:tc>
                  <a:txBody>
                    <a:bodyPr/>
                    <a:lstStyle/>
                    <a:p>
                      <a:pPr algn="l" fontAlgn="ctr"/>
                      <a:r>
                        <a:rPr lang="en-US" sz="2200" u="none" strike="noStrike">
                          <a:effectLst/>
                        </a:rPr>
                        <a:t>LIB</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Anne Leonard (chair)</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89267444"/>
                  </a:ext>
                </a:extLst>
              </a:tr>
              <a:tr h="340730">
                <a:tc>
                  <a:txBody>
                    <a:bodyPr/>
                    <a:lstStyle/>
                    <a:p>
                      <a:pPr algn="l" fontAlgn="ctr"/>
                      <a:r>
                        <a:rPr lang="en-US" sz="2200" u="none" strike="noStrike">
                          <a:effectLst/>
                        </a:rPr>
                        <a:t>ECFM</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Michael Cannetti (secy)</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7204590"/>
                  </a:ext>
                </a:extLst>
              </a:tr>
              <a:tr h="340730">
                <a:tc>
                  <a:txBody>
                    <a:bodyPr/>
                    <a:lstStyle/>
                    <a:p>
                      <a:pPr algn="l" fontAlgn="ctr"/>
                      <a:r>
                        <a:rPr lang="en-US" sz="2200" u="none" strike="noStrike">
                          <a:effectLst/>
                        </a:rPr>
                        <a:t>HUM</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Ines Corujo Martin </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58380449"/>
                  </a:ext>
                </a:extLst>
              </a:tr>
              <a:tr h="340730">
                <a:tc>
                  <a:txBody>
                    <a:bodyPr/>
                    <a:lstStyle/>
                    <a:p>
                      <a:pPr algn="l" fontAlgn="ctr"/>
                      <a:r>
                        <a:rPr lang="en-US" sz="2200" u="none" strike="noStrike">
                          <a:effectLst/>
                        </a:rPr>
                        <a:t>HUS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Smita Dewan</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95157315"/>
                  </a:ext>
                </a:extLst>
              </a:tr>
              <a:tr h="340730">
                <a:tc>
                  <a:txBody>
                    <a:bodyPr/>
                    <a:lstStyle/>
                    <a:p>
                      <a:pPr algn="l" fontAlgn="ctr"/>
                      <a:r>
                        <a:rPr lang="en-US" sz="2200" u="none" strike="noStrike">
                          <a:effectLst/>
                        </a:rPr>
                        <a:t>AFR</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Dionne Bennett</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49251155"/>
                  </a:ext>
                </a:extLst>
              </a:tr>
              <a:tr h="340730">
                <a:tc>
                  <a:txBody>
                    <a:bodyPr/>
                    <a:lstStyle/>
                    <a:p>
                      <a:pPr algn="l" fontAlgn="ctr"/>
                      <a:r>
                        <a:rPr lang="en-US" sz="2200" u="none" strike="noStrike" dirty="0">
                          <a:effectLst/>
                        </a:rPr>
                        <a:t> </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 </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2637363"/>
                  </a:ext>
                </a:extLst>
              </a:tr>
              <a:tr h="340730">
                <a:tc gridSpan="2">
                  <a:txBody>
                    <a:bodyPr/>
                    <a:lstStyle/>
                    <a:p>
                      <a:pPr algn="l" fontAlgn="ctr"/>
                      <a:r>
                        <a:rPr lang="en-US" sz="2200" b="1" u="none" strike="noStrike" dirty="0">
                          <a:effectLst/>
                        </a:rPr>
                        <a:t>Catalyzing upward mobility and prosperity</a:t>
                      </a:r>
                      <a:endParaRPr lang="en-US" sz="2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3892634532"/>
                  </a:ext>
                </a:extLst>
              </a:tr>
              <a:tr h="340730">
                <a:tc>
                  <a:txBody>
                    <a:bodyPr/>
                    <a:lstStyle/>
                    <a:p>
                      <a:pPr algn="l" fontAlgn="ctr"/>
                      <a:r>
                        <a:rPr lang="en-US" sz="2200" u="none" strike="noStrike">
                          <a:effectLst/>
                        </a:rPr>
                        <a:t>Dean, SoPS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Maureen Archer (chair)</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3258112"/>
                  </a:ext>
                </a:extLst>
              </a:tr>
              <a:tr h="340730">
                <a:tc>
                  <a:txBody>
                    <a:bodyPr/>
                    <a:lstStyle/>
                    <a:p>
                      <a:pPr algn="l" fontAlgn="ctr"/>
                      <a:r>
                        <a:rPr lang="en-US" sz="2200" u="none" strike="noStrike">
                          <a:effectLst/>
                        </a:rPr>
                        <a:t>BUS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Denise Sutton (secy  )</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70001892"/>
                  </a:ext>
                </a:extLst>
              </a:tr>
              <a:tr h="340730">
                <a:tc>
                  <a:txBody>
                    <a:bodyPr/>
                    <a:lstStyle/>
                    <a:p>
                      <a:pPr algn="l" fontAlgn="ctr"/>
                      <a:r>
                        <a:rPr lang="en-US" sz="2200" u="none" strike="noStrike" dirty="0">
                          <a:effectLst/>
                        </a:rPr>
                        <a:t>ENG</a:t>
                      </a:r>
                      <a:endParaRPr lang="en-US" sz="22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Rory Richards</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65805684"/>
                  </a:ext>
                </a:extLst>
              </a:tr>
              <a:tr h="340730">
                <a:tc>
                  <a:txBody>
                    <a:bodyPr/>
                    <a:lstStyle/>
                    <a:p>
                      <a:pPr algn="l" fontAlgn="ctr"/>
                      <a:r>
                        <a:rPr lang="en-US" sz="2200" u="none" strike="noStrike">
                          <a:effectLst/>
                        </a:rPr>
                        <a:t>ENT</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Sue Brandt</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40186984"/>
                  </a:ext>
                </a:extLst>
              </a:tr>
              <a:tr h="340730">
                <a:tc>
                  <a:txBody>
                    <a:bodyPr/>
                    <a:lstStyle/>
                    <a:p>
                      <a:pPr algn="l" fontAlgn="ctr"/>
                      <a:r>
                        <a:rPr lang="en-US" sz="2200" u="none" strike="noStrike">
                          <a:effectLst/>
                        </a:rPr>
                        <a:t>ETET</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a:effectLst/>
                        </a:rPr>
                        <a:t>Li Geng</a:t>
                      </a:r>
                      <a:endParaRPr lang="en-US" sz="22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75764284"/>
                  </a:ext>
                </a:extLst>
              </a:tr>
              <a:tr h="340730">
                <a:tc>
                  <a:txBody>
                    <a:bodyPr/>
                    <a:lstStyle/>
                    <a:p>
                      <a:pPr algn="l" fontAlgn="ctr"/>
                      <a:r>
                        <a:rPr lang="en-US" sz="2200" u="none" strike="noStrike">
                          <a:effectLst/>
                        </a:rPr>
                        <a:t>HUS</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a:effectLst/>
                        </a:rPr>
                        <a:t>Ben Shepard</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59283272"/>
                  </a:ext>
                </a:extLst>
              </a:tr>
              <a:tr h="340730">
                <a:tc>
                  <a:txBody>
                    <a:bodyPr/>
                    <a:lstStyle/>
                    <a:p>
                      <a:pPr algn="l" fontAlgn="ctr"/>
                      <a:r>
                        <a:rPr lang="en-US" sz="2200" u="none" strike="noStrike">
                          <a:effectLst/>
                        </a:rPr>
                        <a:t>LIB</a:t>
                      </a:r>
                      <a:endParaRPr lang="en-US" sz="22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200" u="none" strike="noStrike" dirty="0" err="1">
                          <a:effectLst/>
                        </a:rPr>
                        <a:t>Cailean</a:t>
                      </a:r>
                      <a:r>
                        <a:rPr lang="en-US" sz="2200" u="none" strike="noStrike" dirty="0">
                          <a:effectLst/>
                        </a:rPr>
                        <a:t> Cooney</a:t>
                      </a:r>
                      <a:endParaRPr lang="en-US" sz="2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80005909"/>
                  </a:ext>
                </a:extLst>
              </a:tr>
            </a:tbl>
          </a:graphicData>
        </a:graphic>
      </p:graphicFrame>
    </p:spTree>
    <p:extLst>
      <p:ext uri="{BB962C8B-B14F-4D97-AF65-F5344CB8AC3E}">
        <p14:creationId xmlns:p14="http://schemas.microsoft.com/office/powerpoint/2010/main" val="1376545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56DE650-C942-67D0-79A7-C317962BDC75}"/>
              </a:ext>
            </a:extLst>
          </p:cNvPr>
          <p:cNvGraphicFramePr>
            <a:graphicFrameLocks noGrp="1"/>
          </p:cNvGraphicFramePr>
          <p:nvPr/>
        </p:nvGraphicFramePr>
        <p:xfrm>
          <a:off x="406400" y="447040"/>
          <a:ext cx="11176000" cy="5384806"/>
        </p:xfrm>
        <a:graphic>
          <a:graphicData uri="http://schemas.openxmlformats.org/drawingml/2006/table">
            <a:tbl>
              <a:tblPr>
                <a:tableStyleId>{5C22544A-7EE6-4342-B048-85BDC9FD1C3A}</a:tableStyleId>
              </a:tblPr>
              <a:tblGrid>
                <a:gridCol w="2950464">
                  <a:extLst>
                    <a:ext uri="{9D8B030D-6E8A-4147-A177-3AD203B41FA5}">
                      <a16:colId xmlns:a16="http://schemas.microsoft.com/office/drawing/2014/main" val="4129487482"/>
                    </a:ext>
                  </a:extLst>
                </a:gridCol>
                <a:gridCol w="8225536">
                  <a:extLst>
                    <a:ext uri="{9D8B030D-6E8A-4147-A177-3AD203B41FA5}">
                      <a16:colId xmlns:a16="http://schemas.microsoft.com/office/drawing/2014/main" val="3761831409"/>
                    </a:ext>
                  </a:extLst>
                </a:gridCol>
              </a:tblGrid>
              <a:tr h="384629">
                <a:tc gridSpan="2">
                  <a:txBody>
                    <a:bodyPr/>
                    <a:lstStyle/>
                    <a:p>
                      <a:pPr algn="l" fontAlgn="ctr"/>
                      <a:r>
                        <a:rPr lang="en-US" sz="2400" b="1" u="none" strike="noStrike" dirty="0">
                          <a:effectLst/>
                        </a:rPr>
                        <a:t>Nurturing and renewing the academic core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090030973"/>
                  </a:ext>
                </a:extLst>
              </a:tr>
              <a:tr h="384629">
                <a:tc>
                  <a:txBody>
                    <a:bodyPr/>
                    <a:lstStyle/>
                    <a:p>
                      <a:pPr algn="l" fontAlgn="ctr"/>
                      <a:r>
                        <a:rPr lang="en-US" sz="2400" u="none" strike="noStrike">
                          <a:effectLst/>
                        </a:rPr>
                        <a:t>ENG</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Laura </a:t>
                      </a:r>
                      <a:r>
                        <a:rPr lang="en-US" sz="2400" u="none" strike="noStrike" dirty="0" err="1">
                          <a:effectLst/>
                        </a:rPr>
                        <a:t>Westengard</a:t>
                      </a:r>
                      <a:r>
                        <a:rPr lang="en-US" sz="2400" u="none" strike="noStrike" dirty="0">
                          <a:effectLst/>
                        </a:rPr>
                        <a:t> (chair) </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0645375"/>
                  </a:ext>
                </a:extLst>
              </a:tr>
              <a:tr h="384629">
                <a:tc>
                  <a:txBody>
                    <a:bodyPr/>
                    <a:lstStyle/>
                    <a:p>
                      <a:pPr algn="l" fontAlgn="ctr"/>
                      <a:r>
                        <a:rPr lang="en-US" sz="2400" u="none" strike="noStrike">
                          <a:effectLst/>
                        </a:rPr>
                        <a:t>CTTE</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Euisuk Sung (secy)</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90860597"/>
                  </a:ext>
                </a:extLst>
              </a:tr>
              <a:tr h="384629">
                <a:tc>
                  <a:txBody>
                    <a:bodyPr/>
                    <a:lstStyle/>
                    <a:p>
                      <a:pPr algn="l" fontAlgn="ctr"/>
                      <a:r>
                        <a:rPr lang="en-US" sz="2400" u="none" strike="noStrike">
                          <a:effectLst/>
                        </a:rPr>
                        <a:t>Dean, SoAS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Justin Vazquez-</a:t>
                      </a:r>
                      <a:r>
                        <a:rPr lang="en-US" sz="2400" u="none" strike="noStrike" dirty="0" err="1">
                          <a:effectLst/>
                        </a:rPr>
                        <a:t>Poritz</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63806582"/>
                  </a:ext>
                </a:extLst>
              </a:tr>
              <a:tr h="384629">
                <a:tc>
                  <a:txBody>
                    <a:bodyPr/>
                    <a:lstStyle/>
                    <a:p>
                      <a:pPr algn="l" fontAlgn="ctr"/>
                      <a:r>
                        <a:rPr lang="en-US" sz="2400" u="none" strike="noStrike">
                          <a:effectLst/>
                        </a:rPr>
                        <a:t>SOC</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Sean MacDonald</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47379212"/>
                  </a:ext>
                </a:extLst>
              </a:tr>
              <a:tr h="384629">
                <a:tc>
                  <a:txBody>
                    <a:bodyPr/>
                    <a:lstStyle/>
                    <a:p>
                      <a:pPr algn="l" fontAlgn="ct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16767108"/>
                  </a:ext>
                </a:extLst>
              </a:tr>
              <a:tr h="384629">
                <a:tc gridSpan="2">
                  <a:txBody>
                    <a:bodyPr/>
                    <a:lstStyle/>
                    <a:p>
                      <a:pPr algn="l" fontAlgn="b"/>
                      <a:r>
                        <a:rPr lang="en-US" sz="2400" b="1" u="none" strike="noStrike" dirty="0">
                          <a:effectLst/>
                        </a:rPr>
                        <a:t>Designing a convergent research and innovation ecosystem</a:t>
                      </a:r>
                      <a:endParaRPr lang="en-US" sz="2400" b="1" i="0"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n-US"/>
                    </a:p>
                  </a:txBody>
                  <a:tcPr/>
                </a:tc>
                <a:extLst>
                  <a:ext uri="{0D108BD9-81ED-4DB2-BD59-A6C34878D82A}">
                    <a16:rowId xmlns:a16="http://schemas.microsoft.com/office/drawing/2014/main" val="3098181415"/>
                  </a:ext>
                </a:extLst>
              </a:tr>
              <a:tr h="384629">
                <a:tc>
                  <a:txBody>
                    <a:bodyPr/>
                    <a:lstStyle/>
                    <a:p>
                      <a:pPr algn="l" fontAlgn="ctr"/>
                      <a:r>
                        <a:rPr lang="en-US" sz="2400" u="none" strike="noStrike">
                          <a:effectLst/>
                        </a:rPr>
                        <a:t>BIO</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Sanjoy Chakraborty (chair)</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7063627"/>
                  </a:ext>
                </a:extLst>
              </a:tr>
              <a:tr h="384629">
                <a:tc>
                  <a:txBody>
                    <a:bodyPr/>
                    <a:lstStyle/>
                    <a:p>
                      <a:pPr algn="l" fontAlgn="ctr"/>
                      <a:r>
                        <a:rPr lang="en-US" sz="2400" u="none" strike="noStrike">
                          <a:effectLst/>
                        </a:rPr>
                        <a:t>CET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Benito Mendoza (secy)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84854067"/>
                  </a:ext>
                </a:extLst>
              </a:tr>
              <a:tr h="384629">
                <a:tc>
                  <a:txBody>
                    <a:bodyPr/>
                    <a:lstStyle/>
                    <a:p>
                      <a:pPr algn="l" fontAlgn="ctr"/>
                      <a:r>
                        <a:rPr lang="en-US" sz="2400" u="none" strike="noStrike">
                          <a:effectLst/>
                        </a:rPr>
                        <a:t>Assoc.Provost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Reginald Blake</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50188051"/>
                  </a:ext>
                </a:extLst>
              </a:tr>
              <a:tr h="384629">
                <a:tc>
                  <a:txBody>
                    <a:bodyPr/>
                    <a:lstStyle/>
                    <a:p>
                      <a:pPr algn="l" fontAlgn="ctr"/>
                      <a:r>
                        <a:rPr lang="en-US" sz="2400" u="none" strike="noStrike">
                          <a:effectLst/>
                        </a:rPr>
                        <a:t>CST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Marcos Pinto</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60527883"/>
                  </a:ext>
                </a:extLst>
              </a:tr>
              <a:tr h="384629">
                <a:tc>
                  <a:txBody>
                    <a:bodyPr/>
                    <a:lstStyle/>
                    <a:p>
                      <a:pPr algn="l" fontAlgn="ctr"/>
                      <a:r>
                        <a:rPr lang="en-US" sz="2400" u="none" strike="noStrike">
                          <a:effectLst/>
                        </a:rPr>
                        <a:t>MECH</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Andy Zhang</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0210665"/>
                  </a:ext>
                </a:extLst>
              </a:tr>
              <a:tr h="384629">
                <a:tc>
                  <a:txBody>
                    <a:bodyPr/>
                    <a:lstStyle/>
                    <a:p>
                      <a:pPr algn="l" fontAlgn="ctr"/>
                      <a:r>
                        <a:rPr lang="en-US" sz="2400" u="none" strike="noStrike">
                          <a:effectLst/>
                        </a:rPr>
                        <a:t>RAD</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Eric </a:t>
                      </a:r>
                      <a:r>
                        <a:rPr lang="en-US" sz="2400" u="none" strike="noStrike" dirty="0" err="1">
                          <a:effectLst/>
                        </a:rPr>
                        <a:t>Lobel</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93213786"/>
                  </a:ext>
                </a:extLst>
              </a:tr>
              <a:tr h="384629">
                <a:tc>
                  <a:txBody>
                    <a:bodyPr/>
                    <a:lstStyle/>
                    <a:p>
                      <a:pPr algn="l" fontAlgn="ctr"/>
                      <a:r>
                        <a:rPr lang="en-US" sz="2400" u="none" strike="noStrike">
                          <a:effectLst/>
                        </a:rPr>
                        <a:t>RESD</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Laura Andreescu</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14657913"/>
                  </a:ext>
                </a:extLst>
              </a:tr>
            </a:tbl>
          </a:graphicData>
        </a:graphic>
      </p:graphicFrame>
    </p:spTree>
    <p:extLst>
      <p:ext uri="{BB962C8B-B14F-4D97-AF65-F5344CB8AC3E}">
        <p14:creationId xmlns:p14="http://schemas.microsoft.com/office/powerpoint/2010/main" val="2646095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7815839-985D-6B77-CE93-690E155A61BD}"/>
              </a:ext>
            </a:extLst>
          </p:cNvPr>
          <p:cNvGraphicFramePr>
            <a:graphicFrameLocks noGrp="1"/>
          </p:cNvGraphicFramePr>
          <p:nvPr>
            <p:extLst>
              <p:ext uri="{D42A27DB-BD31-4B8C-83A1-F6EECF244321}">
                <p14:modId xmlns:p14="http://schemas.microsoft.com/office/powerpoint/2010/main" val="3739925487"/>
              </p:ext>
            </p:extLst>
          </p:nvPr>
        </p:nvGraphicFramePr>
        <p:xfrm>
          <a:off x="1442720" y="182880"/>
          <a:ext cx="10749280" cy="5265225"/>
        </p:xfrm>
        <a:graphic>
          <a:graphicData uri="http://schemas.openxmlformats.org/drawingml/2006/table">
            <a:tbl>
              <a:tblPr>
                <a:tableStyleId>{5C22544A-7EE6-4342-B048-85BDC9FD1C3A}</a:tableStyleId>
              </a:tblPr>
              <a:tblGrid>
                <a:gridCol w="1970391">
                  <a:extLst>
                    <a:ext uri="{9D8B030D-6E8A-4147-A177-3AD203B41FA5}">
                      <a16:colId xmlns:a16="http://schemas.microsoft.com/office/drawing/2014/main" val="168951280"/>
                    </a:ext>
                  </a:extLst>
                </a:gridCol>
                <a:gridCol w="8778889">
                  <a:extLst>
                    <a:ext uri="{9D8B030D-6E8A-4147-A177-3AD203B41FA5}">
                      <a16:colId xmlns:a16="http://schemas.microsoft.com/office/drawing/2014/main" val="2371009555"/>
                    </a:ext>
                  </a:extLst>
                </a:gridCol>
              </a:tblGrid>
              <a:tr h="389249">
                <a:tc gridSpan="2">
                  <a:txBody>
                    <a:bodyPr/>
                    <a:lstStyle/>
                    <a:p>
                      <a:pPr algn="l" fontAlgn="ctr"/>
                      <a:r>
                        <a:rPr lang="en-US" sz="2400" b="1" u="none" strike="noStrike" dirty="0">
                          <a:effectLst/>
                        </a:rPr>
                        <a:t>Reimagining University finance and infrastructure</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1803139517"/>
                  </a:ext>
                </a:extLst>
              </a:tr>
              <a:tr h="413577">
                <a:tc>
                  <a:txBody>
                    <a:bodyPr/>
                    <a:lstStyle/>
                    <a:p>
                      <a:pPr algn="l" fontAlgn="ctr"/>
                      <a:r>
                        <a:rPr lang="en-US" sz="2400" u="none" strike="noStrike">
                          <a:effectLst/>
                        </a:rPr>
                        <a:t>Dean, SoTD</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Gerarda Shields (chair)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95084960"/>
                  </a:ext>
                </a:extLst>
              </a:tr>
              <a:tr h="413577">
                <a:tc>
                  <a:txBody>
                    <a:bodyPr/>
                    <a:lstStyle/>
                    <a:p>
                      <a:pPr algn="l" fontAlgn="ctr"/>
                      <a:r>
                        <a:rPr lang="en-US" sz="2400" u="none" strike="noStrike">
                          <a:effectLst/>
                        </a:rPr>
                        <a:t>MAT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Katherine Poirier (secy)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96825397"/>
                  </a:ext>
                </a:extLst>
              </a:tr>
              <a:tr h="413577">
                <a:tc>
                  <a:txBody>
                    <a:bodyPr/>
                    <a:lstStyle/>
                    <a:p>
                      <a:pPr algn="l" fontAlgn="ctr"/>
                      <a:r>
                        <a:rPr lang="en-US" sz="2400" u="none" strike="noStrike">
                          <a:effectLst/>
                        </a:rPr>
                        <a:t>BUS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Rachel Raskin</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99432531"/>
                  </a:ext>
                </a:extLst>
              </a:tr>
              <a:tr h="413577">
                <a:tc>
                  <a:txBody>
                    <a:bodyPr/>
                    <a:lstStyle/>
                    <a:p>
                      <a:pPr algn="l" fontAlgn="ctr"/>
                      <a:r>
                        <a:rPr lang="en-US" sz="2400" u="none" strike="noStrike">
                          <a:effectLst/>
                        </a:rPr>
                        <a:t>CST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Hong Li</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7893054"/>
                  </a:ext>
                </a:extLst>
              </a:tr>
              <a:tr h="413577">
                <a:tc>
                  <a:txBody>
                    <a:bodyPr/>
                    <a:lstStyle/>
                    <a:p>
                      <a:pPr algn="l" fontAlgn="ctr"/>
                      <a:r>
                        <a:rPr lang="en-US" sz="2400" u="none" strike="noStrike">
                          <a:effectLst/>
                        </a:rPr>
                        <a:t>VCT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Steven Indelicato</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79663669"/>
                  </a:ext>
                </a:extLst>
              </a:tr>
              <a:tr h="389249">
                <a:tc>
                  <a:txBody>
                    <a:bodyPr/>
                    <a:lstStyle/>
                    <a:p>
                      <a:pPr algn="l" fontAlgn="ctr"/>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 </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098009007"/>
                  </a:ext>
                </a:extLst>
              </a:tr>
              <a:tr h="389249">
                <a:tc gridSpan="2">
                  <a:txBody>
                    <a:bodyPr/>
                    <a:lstStyle/>
                    <a:p>
                      <a:pPr algn="l" fontAlgn="ctr"/>
                      <a:r>
                        <a:rPr lang="en-US" sz="2400" b="1" u="none" strike="noStrike" dirty="0">
                          <a:effectLst/>
                        </a:rPr>
                        <a:t>Promoting college differentiation and university integration</a:t>
                      </a:r>
                      <a:endParaRPr lang="en-US" sz="2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extLst>
                  <a:ext uri="{0D108BD9-81ED-4DB2-BD59-A6C34878D82A}">
                    <a16:rowId xmlns:a16="http://schemas.microsoft.com/office/drawing/2014/main" val="4289741778"/>
                  </a:ext>
                </a:extLst>
              </a:tr>
              <a:tr h="413577">
                <a:tc>
                  <a:txBody>
                    <a:bodyPr/>
                    <a:lstStyle/>
                    <a:p>
                      <a:pPr algn="l" fontAlgn="ctr"/>
                      <a:r>
                        <a:rPr lang="en-US" sz="2400" u="none" strike="noStrike">
                          <a:effectLst/>
                        </a:rPr>
                        <a:t>CMCE</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Hamid Norouzi</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68576655"/>
                  </a:ext>
                </a:extLst>
              </a:tr>
              <a:tr h="413577">
                <a:tc>
                  <a:txBody>
                    <a:bodyPr/>
                    <a:lstStyle/>
                    <a:p>
                      <a:pPr algn="l" fontAlgn="ctr"/>
                      <a:r>
                        <a:rPr lang="en-US" sz="2400" u="none" strike="noStrike">
                          <a:effectLst/>
                        </a:rPr>
                        <a:t>HMGT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Lynda Dias</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71086095"/>
                  </a:ext>
                </a:extLst>
              </a:tr>
              <a:tr h="413577">
                <a:tc>
                  <a:txBody>
                    <a:bodyPr/>
                    <a:lstStyle/>
                    <a:p>
                      <a:pPr algn="l" fontAlgn="ctr"/>
                      <a:r>
                        <a:rPr lang="en-US" sz="2400" u="none" strike="noStrike">
                          <a:effectLst/>
                        </a:rPr>
                        <a:t>HMGT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a:effectLst/>
                        </a:rPr>
                        <a:t>Susan Phillip</a:t>
                      </a:r>
                      <a:endParaRPr lang="en-US" sz="2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48370072"/>
                  </a:ext>
                </a:extLst>
              </a:tr>
              <a:tr h="319157">
                <a:tc>
                  <a:txBody>
                    <a:bodyPr/>
                    <a:lstStyle/>
                    <a:p>
                      <a:pPr algn="l" fontAlgn="ctr"/>
                      <a:r>
                        <a:rPr lang="en-US" sz="2400" u="none" strike="noStrike">
                          <a:effectLst/>
                        </a:rPr>
                        <a:t>MAT</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Johann Thiel</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09612988"/>
                  </a:ext>
                </a:extLst>
              </a:tr>
              <a:tr h="413577">
                <a:tc>
                  <a:txBody>
                    <a:bodyPr/>
                    <a:lstStyle/>
                    <a:p>
                      <a:pPr algn="l" fontAlgn="ctr"/>
                      <a:r>
                        <a:rPr lang="en-US" sz="2400" u="none" strike="noStrike">
                          <a:effectLst/>
                        </a:rPr>
                        <a:t>PHYS</a:t>
                      </a:r>
                      <a:endParaRPr lang="en-US" sz="2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r>
                        <a:rPr lang="en-US" sz="2400" u="none" strike="noStrike" dirty="0">
                          <a:effectLst/>
                        </a:rPr>
                        <a:t>Boris Gelman</a:t>
                      </a:r>
                      <a:endParaRPr lang="en-US" sz="2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7029497"/>
                  </a:ext>
                </a:extLst>
              </a:tr>
            </a:tbl>
          </a:graphicData>
        </a:graphic>
      </p:graphicFrame>
    </p:spTree>
    <p:extLst>
      <p:ext uri="{BB962C8B-B14F-4D97-AF65-F5344CB8AC3E}">
        <p14:creationId xmlns:p14="http://schemas.microsoft.com/office/powerpoint/2010/main" val="4288953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DC365-F963-4818-9686-5A4DA8493839}"/>
              </a:ext>
            </a:extLst>
          </p:cNvPr>
          <p:cNvSpPr>
            <a:spLocks noGrp="1"/>
          </p:cNvSpPr>
          <p:nvPr>
            <p:ph type="title"/>
          </p:nvPr>
        </p:nvSpPr>
        <p:spPr/>
        <p:txBody>
          <a:bodyPr>
            <a:normAutofit fontScale="90000"/>
          </a:bodyPr>
          <a:lstStyle/>
          <a:p>
            <a:r>
              <a:rPr lang="en-US" sz="4000" b="1" dirty="0">
                <a:solidFill>
                  <a:srgbClr val="000000"/>
                </a:solidFill>
              </a:rPr>
              <a:t>Goals 1:B</a:t>
            </a:r>
            <a:r>
              <a:rPr lang="en-US" sz="4000" b="1" i="0" dirty="0">
                <a:solidFill>
                  <a:srgbClr val="000000"/>
                </a:solidFill>
                <a:effectLst/>
              </a:rPr>
              <a:t>e a National Leader in Providing Access to Higher Education for Diverse Populations of Students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4A7BFF38-5A61-4CC9-45A7-AE6440134DC8}"/>
              </a:ext>
            </a:extLst>
          </p:cNvPr>
          <p:cNvSpPr>
            <a:spLocks noGrp="1"/>
          </p:cNvSpPr>
          <p:nvPr>
            <p:ph idx="1"/>
          </p:nvPr>
        </p:nvSpPr>
        <p:spPr>
          <a:xfrm>
            <a:off x="838200" y="1350498"/>
            <a:ext cx="10515600" cy="4826465"/>
          </a:xfrm>
        </p:spPr>
        <p:txBody>
          <a:bodyPr>
            <a:normAutofit fontScale="77500" lnSpcReduction="2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enrollment and retention at all levels by implementing a modern approach to admissions, financial aid, scheduling, and other programs and services that removes barriers for students.</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and implement a system-wide transfer experience that enables students to move seamlessly and successfully between and within CUNY campuses.</a:t>
            </a:r>
          </a:p>
          <a:p>
            <a:pPr algn="ctr" fontAlgn="base"/>
            <a:r>
              <a:rPr lang="en-US" b="1" i="0" u="sng" dirty="0">
                <a:solidFill>
                  <a:srgbClr val="0040F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Accelerate infrastructure development and strategies needed to support and expand robust, high-quality content in traditional and online modalities across CUNY institutions and meet student needs for flexible courses and programs.</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Increase the pipeline of students of color and other underrepresented groups entering graduate and professional programs to amplify equitable outcomes.</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2582809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0F82A-FA01-BC60-7D45-9BDB673E884F}"/>
              </a:ext>
            </a:extLst>
          </p:cNvPr>
          <p:cNvSpPr>
            <a:spLocks noGrp="1"/>
          </p:cNvSpPr>
          <p:nvPr>
            <p:ph type="title"/>
          </p:nvPr>
        </p:nvSpPr>
        <p:spPr>
          <a:xfrm>
            <a:off x="838200" y="-956603"/>
            <a:ext cx="10515600" cy="2489981"/>
          </a:xfrm>
        </p:spPr>
        <p:txBody>
          <a:bodyPr>
            <a:noAutofit/>
          </a:bodyPr>
          <a:lstStyle/>
          <a:p>
            <a:r>
              <a:rPr lang="en-US" sz="2800" b="1" i="0" dirty="0">
                <a:solidFill>
                  <a:srgbClr val="000000"/>
                </a:solidFill>
                <a:effectLst/>
              </a:rPr>
              <a:t>Goal 2: Improve Our Ability to Exceed Predicted Student Outcomes and Eliminate Academic Equity Gaps With Innovative Curriculum and Support for Our World-class Staff and Faculty</a:t>
            </a:r>
            <a:endParaRPr lang="en-US" sz="2800" b="1" dirty="0"/>
          </a:p>
        </p:txBody>
      </p:sp>
      <p:sp>
        <p:nvSpPr>
          <p:cNvPr id="3" name="Content Placeholder 2">
            <a:extLst>
              <a:ext uri="{FF2B5EF4-FFF2-40B4-BE49-F238E27FC236}">
                <a16:creationId xmlns:a16="http://schemas.microsoft.com/office/drawing/2014/main" id="{6068CF9F-4AF7-1C00-9E7E-A2595DBF3695}"/>
              </a:ext>
            </a:extLst>
          </p:cNvPr>
          <p:cNvSpPr>
            <a:spLocks noGrp="1"/>
          </p:cNvSpPr>
          <p:nvPr>
            <p:ph idx="1"/>
          </p:nvPr>
        </p:nvSpPr>
        <p:spPr>
          <a:xfrm>
            <a:off x="838200" y="1012874"/>
            <a:ext cx="10515600" cy="4901789"/>
          </a:xfrm>
        </p:spPr>
        <p:txBody>
          <a:bodyPr>
            <a:normAutofit fontScale="77500" lnSpcReduction="20000"/>
          </a:bodyPr>
          <a:lstStyle/>
          <a:p>
            <a:pPr algn="ctr" fontAlgn="base"/>
            <a:r>
              <a:rPr lang="en-US" b="1" i="0" u="sng" dirty="0">
                <a:solidFill>
                  <a:srgbClr val="00000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Become a model for academic excellence and innovative pedagogy by employing data-informed best practices for diverse populations and adopting a proactive approach to curricular development.</a:t>
            </a:r>
          </a:p>
          <a:p>
            <a:pPr algn="ctr" fontAlgn="base"/>
            <a:r>
              <a:rPr lang="en-US" b="1" i="0" u="sng" dirty="0">
                <a:solidFill>
                  <a:srgbClr val="0040F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Support all CUNY employees with world-class professional development and leadership training.</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Prepare students for successful careers by creating intentional connections between the disciplines, workforce skills, and employment outcomes from the moment of enrollment and supporting life-long learning.</a:t>
            </a:r>
          </a:p>
          <a:p>
            <a:pPr algn="ctr" fontAlgn="base"/>
            <a:r>
              <a:rPr lang="en-US" b="1" i="0" u="sng" dirty="0">
                <a:solidFill>
                  <a:srgbClr val="0040F0"/>
                </a:solidFill>
                <a:effectLst/>
                <a:latin typeface="inherit"/>
                <a:hlinkClick r:id="rId5"/>
              </a:rPr>
              <a:t>Initiative #4.</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Strengthen a university-wide ethic of care that prioritizes the well-being of our students, faculty and staff, embraces diversity, and engenders a true sense of belonging.</a:t>
            </a:r>
          </a:p>
          <a:p>
            <a:pPr algn="ctr" fontAlgn="base" latinLnBrk="0"/>
            <a:endParaRPr lang="en-US" b="0" i="0" dirty="0">
              <a:solidFill>
                <a:srgbClr val="000000"/>
              </a:solidFill>
              <a:effectLst/>
              <a:latin typeface="Libre Franklin" pitchFamily="2" charset="77"/>
            </a:endParaRPr>
          </a:p>
          <a:p>
            <a:pPr algn="ctr" fontAlgn="base" latinLnBrk="0"/>
            <a:endParaRPr lang="en-US" b="0" i="0" dirty="0">
              <a:solidFill>
                <a:srgbClr val="000000"/>
              </a:solidFill>
              <a:effectLst/>
              <a:latin typeface="Libre Franklin" pitchFamily="2" charset="77"/>
            </a:endParaRPr>
          </a:p>
          <a:p>
            <a:endParaRPr lang="en-US" dirty="0"/>
          </a:p>
        </p:txBody>
      </p:sp>
    </p:spTree>
    <p:extLst>
      <p:ext uri="{BB962C8B-B14F-4D97-AF65-F5344CB8AC3E}">
        <p14:creationId xmlns:p14="http://schemas.microsoft.com/office/powerpoint/2010/main" val="3003604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F02A-D246-114A-58D8-DC60D6DBABF7}"/>
              </a:ext>
            </a:extLst>
          </p:cNvPr>
          <p:cNvSpPr>
            <a:spLocks noGrp="1"/>
          </p:cNvSpPr>
          <p:nvPr>
            <p:ph type="title"/>
          </p:nvPr>
        </p:nvSpPr>
        <p:spPr/>
        <p:txBody>
          <a:bodyPr>
            <a:normAutofit fontScale="90000"/>
          </a:bodyPr>
          <a:lstStyle/>
          <a:p>
            <a:r>
              <a:rPr lang="en-US" sz="3600" b="1" dirty="0"/>
              <a:t>Goal 3: </a:t>
            </a:r>
            <a:r>
              <a:rPr lang="en-US" sz="3600" b="1" i="0" dirty="0">
                <a:solidFill>
                  <a:srgbClr val="000000"/>
                </a:solidFill>
                <a:effectLst/>
              </a:rPr>
              <a:t>Advance Our Community Through Comprehensive Research, Engagement and Services</a:t>
            </a:r>
            <a:br>
              <a:rPr lang="en-US" b="1" i="0" dirty="0">
                <a:solidFill>
                  <a:srgbClr val="000000"/>
                </a:solidFill>
                <a:effectLst/>
                <a:latin typeface="Libre Franklin" pitchFamily="2" charset="77"/>
              </a:rPr>
            </a:br>
            <a:endParaRPr lang="en-US" dirty="0"/>
          </a:p>
        </p:txBody>
      </p:sp>
      <p:sp>
        <p:nvSpPr>
          <p:cNvPr id="3" name="Content Placeholder 2">
            <a:extLst>
              <a:ext uri="{FF2B5EF4-FFF2-40B4-BE49-F238E27FC236}">
                <a16:creationId xmlns:a16="http://schemas.microsoft.com/office/drawing/2014/main" id="{85A55AAE-8B8C-1B85-694C-BEE0C1ACE70B}"/>
              </a:ext>
            </a:extLst>
          </p:cNvPr>
          <p:cNvSpPr>
            <a:spLocks noGrp="1"/>
          </p:cNvSpPr>
          <p:nvPr>
            <p:ph idx="1"/>
          </p:nvPr>
        </p:nvSpPr>
        <p:spPr/>
        <p:txBody>
          <a:bodyPr>
            <a:normAutofit fontScale="92500" lnSpcReduction="10000"/>
          </a:bodyPr>
          <a:lstStyle/>
          <a:p>
            <a:pPr algn="ctr" fontAlgn="base"/>
            <a:r>
              <a:rPr lang="en-US" b="1" i="0" u="sng" dirty="0">
                <a:solidFill>
                  <a:srgbClr val="0040F0"/>
                </a:solidFill>
                <a:effectLst/>
                <a:latin typeface="inherit"/>
                <a:hlinkClick r:id="rId2"/>
              </a:rPr>
              <a:t>Initiative #1.</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Amplify the quantity and quality of engaged public impact research and scholarship leveraging CUNY’s distinctive scale, diversity, and location in New York City.</a:t>
            </a:r>
          </a:p>
          <a:p>
            <a:pPr algn="ctr" fontAlgn="base"/>
            <a:r>
              <a:rPr lang="en-US" b="1" i="0" u="sng" dirty="0">
                <a:solidFill>
                  <a:srgbClr val="000000"/>
                </a:solidFill>
                <a:effectLst/>
                <a:latin typeface="inherit"/>
                <a:hlinkClick r:id="rId3"/>
              </a:rPr>
              <a:t>Initiative #2.</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Establish CUNY as the go-to-choice for student recruitment by industry partners.</a:t>
            </a:r>
          </a:p>
          <a:p>
            <a:pPr algn="ctr" fontAlgn="base"/>
            <a:r>
              <a:rPr lang="en-US" b="1" i="0" u="sng" dirty="0">
                <a:solidFill>
                  <a:srgbClr val="000000"/>
                </a:solidFill>
                <a:effectLst/>
                <a:latin typeface="inherit"/>
                <a:hlinkClick r:id="rId4"/>
              </a:rPr>
              <a:t>Initiative #3.</a:t>
            </a:r>
            <a:endParaRPr lang="en-US" b="1" i="0" dirty="0">
              <a:solidFill>
                <a:srgbClr val="0033A1"/>
              </a:solidFill>
              <a:effectLst/>
              <a:latin typeface="Libre Franklin" pitchFamily="2" charset="77"/>
            </a:endParaRPr>
          </a:p>
          <a:p>
            <a:pPr algn="ctr" fontAlgn="base" latinLnBrk="0"/>
            <a:r>
              <a:rPr lang="en-US" b="0" i="0" dirty="0">
                <a:solidFill>
                  <a:srgbClr val="000000"/>
                </a:solidFill>
                <a:effectLst/>
                <a:latin typeface="Libre Franklin" pitchFamily="2" charset="77"/>
              </a:rPr>
              <a:t>Develop stronger ties with alumni and friends of CUNY to amplify opportunities for engagement, new sources of financial support, and a culture of life-long learning.</a:t>
            </a:r>
          </a:p>
          <a:p>
            <a:endParaRPr lang="en-US" dirty="0"/>
          </a:p>
        </p:txBody>
      </p:sp>
    </p:spTree>
    <p:extLst>
      <p:ext uri="{BB962C8B-B14F-4D97-AF65-F5344CB8AC3E}">
        <p14:creationId xmlns:p14="http://schemas.microsoft.com/office/powerpoint/2010/main" val="3531820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1099</Words>
  <Application>Microsoft Macintosh PowerPoint</Application>
  <PresentationFormat>Widescreen</PresentationFormat>
  <Paragraphs>162</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inherit</vt:lpstr>
      <vt:lpstr>Libre Franklin</vt:lpstr>
      <vt:lpstr>proxima nova</vt:lpstr>
      <vt:lpstr>Office Theme</vt:lpstr>
      <vt:lpstr>Welcome to the Strategic Planning Town Hall   </vt:lpstr>
      <vt:lpstr>What is Strategic Planning and why is it important?</vt:lpstr>
      <vt:lpstr>What is the CUNY Lifting New York Roadmap?</vt:lpstr>
      <vt:lpstr>PowerPoint Presentation</vt:lpstr>
      <vt:lpstr>PowerPoint Presentation</vt:lpstr>
      <vt:lpstr>PowerPoint Presentation</vt:lpstr>
      <vt:lpstr>Goals 1:Be a National Leader in Providing Access to Higher Education for Diverse Populations of Students </vt:lpstr>
      <vt:lpstr>Goal 2: Improve Our Ability to Exceed Predicted Student Outcomes and Eliminate Academic Equity Gaps With Innovative Curriculum and Support for Our World-class Staff and Faculty</vt:lpstr>
      <vt:lpstr>Goal 3: Advance Our Community Through Comprehensive Research, Engagement and Services </vt:lpstr>
      <vt:lpstr>Goal 4: Modernize the CUNY System </vt:lpstr>
      <vt:lpstr>President Russell K. Hotzler</vt:lpstr>
      <vt:lpstr>Vice-President Marling Sone</vt:lpstr>
      <vt:lpstr>Vice-President Miguel Cairol</vt:lpstr>
      <vt:lpstr>Questions?</vt:lpstr>
      <vt:lpstr>Catalyzing upward mobility and prosperity- Dean Maureen Archer</vt:lpstr>
      <vt:lpstr> Nurturing and renewing the academic core- Dean Justin Vazquez-Poritz</vt:lpstr>
      <vt:lpstr>Designing a convergent research and innovation ecosystem  AP Reginald Blake and Prof. David Smith</vt:lpstr>
      <vt:lpstr>Creating a student-centered, equity-driven college ECFM CLT Michael Cannetti</vt:lpstr>
      <vt:lpstr> Reimagining college finance and infrastructure Dean Gerarda Shields</vt:lpstr>
      <vt:lpstr> Promoting college differentiation and university integration Profs. Lynda Dias and Susan Phillip</vt:lpstr>
      <vt:lpstr>Thank you for joining us today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Stanton</dc:creator>
  <cp:lastModifiedBy>Pamela Brown</cp:lastModifiedBy>
  <cp:revision>7</cp:revision>
  <dcterms:created xsi:type="dcterms:W3CDTF">2023-05-05T20:45:23Z</dcterms:created>
  <dcterms:modified xsi:type="dcterms:W3CDTF">2024-03-04T04:38:56Z</dcterms:modified>
</cp:coreProperties>
</file>